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70" r:id="rId4"/>
    <p:sldId id="271" r:id="rId5"/>
    <p:sldId id="272" r:id="rId6"/>
    <p:sldId id="273" r:id="rId7"/>
    <p:sldId id="274" r:id="rId8"/>
    <p:sldId id="275" r:id="rId9"/>
    <p:sldId id="293"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1" r:id="rId25"/>
    <p:sldId id="292" r:id="rId26"/>
    <p:sldId id="296" r:id="rId27"/>
    <p:sldId id="295" r:id="rId28"/>
    <p:sldId id="294" r:id="rId2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37" autoAdjust="0"/>
  </p:normalViewPr>
  <p:slideViewPr>
    <p:cSldViewPr snapToGrid="0">
      <p:cViewPr varScale="1">
        <p:scale>
          <a:sx n="98" d="100"/>
          <a:sy n="98" d="100"/>
        </p:scale>
        <p:origin x="110" y="67"/>
      </p:cViewPr>
      <p:guideLst/>
    </p:cSldViewPr>
  </p:slideViewPr>
  <p:notesTextViewPr>
    <p:cViewPr>
      <p:scale>
        <a:sx n="1" d="1"/>
        <a:sy n="1" d="1"/>
      </p:scale>
      <p:origin x="0" y="0"/>
    </p:cViewPr>
  </p:notesTextViewPr>
  <p:notesViewPr>
    <p:cSldViewPr snapToGrid="0">
      <p:cViewPr varScale="1">
        <p:scale>
          <a:sx n="89" d="100"/>
          <a:sy n="89"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33DD9C2-CB97-41E0-A6E9-B40795573F2C}" type="datetime1">
              <a:rPr lang="cs-CZ" smtClean="0"/>
              <a:pPr algn="r" rtl="0"/>
              <a:t>19.12.2025</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cs-CZ" smtClean="0"/>
              <a:pPr algn="r" rtl="0"/>
              <a:t>‹#›</a:t>
            </a:fld>
            <a:endParaRPr lang="cs-CZ"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CFB3508-91B3-4AF4-A0EC-7B9C235B003E}" type="datetime1">
              <a:rPr lang="cs-CZ" smtClean="0"/>
              <a:pPr/>
              <a:t>19.12.2025</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935E2820-AFE1-45FA-949E-17BDB534E1DC}" type="slidenum">
              <a:rPr lang="cs-CZ" smtClean="0"/>
              <a:pPr algn="r"/>
              <a:t>‹#›</a:t>
            </a:fld>
            <a:endParaRPr lang="cs-CZ"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algn="r" rtl="0"/>
            <a:fld id="{935E2820-AFE1-45FA-949E-17BDB534E1DC}" type="slidenum">
              <a:rPr lang="cs-CZ" smtClean="0"/>
              <a:pPr algn="r" rtl="0"/>
              <a:t>1</a:t>
            </a:fld>
            <a:endParaRPr lang="cs-CZ"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algn="r" rtl="0"/>
            <a:fld id="{77542409-6A04-4DC6-AC3A-D3758287A8F2}" type="slidenum">
              <a:rPr lang="cs-CZ" smtClean="0"/>
              <a:pPr algn="r" rtl="0"/>
              <a:t>2</a:t>
            </a:fld>
            <a:endParaRPr lang="cs-CZ" dirty="0"/>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cs-CZ" dirty="0"/>
              <a:t>Kliknutím lze upravit styl předlohy.</a:t>
            </a:r>
          </a:p>
        </p:txBody>
      </p:sp>
      <p:sp>
        <p:nvSpPr>
          <p:cNvPr id="8" name="Zástupný symbol pro datum 7"/>
          <p:cNvSpPr>
            <a:spLocks noGrp="1"/>
          </p:cNvSpPr>
          <p:nvPr>
            <p:ph type="dt" sz="half" idx="10"/>
          </p:nvPr>
        </p:nvSpPr>
        <p:spPr/>
        <p:txBody>
          <a:bodyPr rtlCol="0"/>
          <a:lstStyle>
            <a:lvl1pPr>
              <a:defRPr/>
            </a:lvl1pPr>
          </a:lstStyle>
          <a:p>
            <a:fld id="{07DB0018-149F-4EB5-AB28-C95E7E723D76}" type="datetime1">
              <a:rPr lang="cs-CZ" smtClean="0"/>
              <a:pPr/>
              <a:t>19.12.2025</a:t>
            </a:fld>
            <a:endParaRPr lang="cs-CZ" dirty="0"/>
          </a:p>
        </p:txBody>
      </p:sp>
      <p:sp>
        <p:nvSpPr>
          <p:cNvPr id="9" name="Zástupný symbol pro zápatí 8"/>
          <p:cNvSpPr>
            <a:spLocks noGrp="1"/>
          </p:cNvSpPr>
          <p:nvPr>
            <p:ph type="ftr" sz="quarter" idx="11"/>
          </p:nvPr>
        </p:nvSpPr>
        <p:spPr/>
        <p:txBody>
          <a:bodyPr rtlCol="0"/>
          <a:lstStyle/>
          <a:p>
            <a:pPr rtl="0"/>
            <a:endParaRPr lang="cs-CZ" dirty="0"/>
          </a:p>
        </p:txBody>
      </p:sp>
      <p:sp>
        <p:nvSpPr>
          <p:cNvPr id="10" name="Zástupný symbol pro číslo snímku 9"/>
          <p:cNvSpPr>
            <a:spLocks noGrp="1"/>
          </p:cNvSpPr>
          <p:nvPr>
            <p:ph type="sldNum" sz="quarter" idx="12"/>
          </p:nvPr>
        </p:nvSpPr>
        <p:spPr/>
        <p:txBody>
          <a:bodyPr rtlCol="0"/>
          <a:lstStyle/>
          <a:p>
            <a:pPr rtl="0"/>
            <a:fld id="{8FDBFFB2-86D9-4B8F-A59A-553A60B94BBE}" type="slidenum">
              <a:rPr lang="cs-CZ" smtClean="0"/>
              <a:pPr rtl="0"/>
              <a:t>‹#›</a:t>
            </a:fld>
            <a:endParaRPr lang="cs-CZ"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AA901616-0329-4558-91CA-A7042F72E820}" type="datetime1">
              <a:rPr lang="cs-CZ" smtClean="0"/>
              <a:pPr/>
              <a:t>19.12.2025</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65014" y="304801"/>
            <a:ext cx="1715800" cy="54102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2209800" y="304801"/>
            <a:ext cx="7502814" cy="5410200"/>
          </a:xfrm>
        </p:spPr>
        <p:txBody>
          <a:bodyPr vert="eaVert"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02B71848-1D2F-40BB-BD0A-26003A78CD1A}" type="datetime1">
              <a:rPr lang="cs-CZ" smtClean="0"/>
              <a:pPr/>
              <a:t>19.12.2025</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hasCustomPrompt="1"/>
          </p:nvPr>
        </p:nvSpPr>
        <p:spPr/>
        <p:txBody>
          <a:bodyPr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7CEABFA8-C154-48E5-A385-B88A7402136A}" type="datetime1">
              <a:rPr lang="cs-CZ" smtClean="0"/>
              <a:pPr/>
              <a:t>19.12.2025</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cs-CZ" dirty="0"/>
              <a:t>Kliknutím lze upravit styly předlohy textu.</a:t>
            </a:r>
          </a:p>
        </p:txBody>
      </p:sp>
      <p:sp>
        <p:nvSpPr>
          <p:cNvPr id="4" name="Zástupný symbol pro datum 3"/>
          <p:cNvSpPr>
            <a:spLocks noGrp="1"/>
          </p:cNvSpPr>
          <p:nvPr>
            <p:ph type="dt" sz="half" idx="10"/>
          </p:nvPr>
        </p:nvSpPr>
        <p:spPr/>
        <p:txBody>
          <a:bodyPr rtlCol="0"/>
          <a:lstStyle>
            <a:lvl1pPr>
              <a:defRPr/>
            </a:lvl1pPr>
          </a:lstStyle>
          <a:p>
            <a:fld id="{E735E3DE-ACF7-4FFB-82AD-7D75E55B1CEF}" type="datetime1">
              <a:rPr lang="cs-CZ" smtClean="0"/>
              <a:pPr/>
              <a:t>19.12.2025</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2208213" y="1600200"/>
            <a:ext cx="4572000" cy="4114800"/>
          </a:xfrm>
        </p:spPr>
        <p:txBody>
          <a:bodyPr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7008813" y="1600200"/>
            <a:ext cx="4572000" cy="4114800"/>
          </a:xfrm>
        </p:spPr>
        <p:txBody>
          <a:bodyPr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datum 4"/>
          <p:cNvSpPr>
            <a:spLocks noGrp="1"/>
          </p:cNvSpPr>
          <p:nvPr>
            <p:ph type="dt" sz="half" idx="10"/>
          </p:nvPr>
        </p:nvSpPr>
        <p:spPr/>
        <p:txBody>
          <a:bodyPr rtlCol="0"/>
          <a:lstStyle>
            <a:lvl1pPr>
              <a:defRPr/>
            </a:lvl1pPr>
          </a:lstStyle>
          <a:p>
            <a:fld id="{570C15E0-505D-499A-819E-E7C36787A8BD}" type="datetime1">
              <a:rPr lang="cs-CZ" smtClean="0"/>
              <a:pPr/>
              <a:t>19.12.2025</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a:t>Kliknutím lze upravit styly předlohy textu.</a:t>
            </a:r>
          </a:p>
        </p:txBody>
      </p:sp>
      <p:sp>
        <p:nvSpPr>
          <p:cNvPr id="4" name="Zástupný symbol pro obsah 3"/>
          <p:cNvSpPr>
            <a:spLocks noGrp="1"/>
          </p:cNvSpPr>
          <p:nvPr>
            <p:ph sz="half" idx="2" hasCustomPrompt="1"/>
          </p:nvPr>
        </p:nvSpPr>
        <p:spPr>
          <a:xfrm>
            <a:off x="2208213" y="2505075"/>
            <a:ext cx="4572000" cy="3337560"/>
          </a:xfrm>
        </p:spPr>
        <p:txBody>
          <a:bodyPr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a:t>Kliknutím lze upravit styly předlohy textu.</a:t>
            </a:r>
          </a:p>
        </p:txBody>
      </p:sp>
      <p:sp>
        <p:nvSpPr>
          <p:cNvPr id="6" name="Zástupný symbol pro obsah 5"/>
          <p:cNvSpPr>
            <a:spLocks noGrp="1"/>
          </p:cNvSpPr>
          <p:nvPr>
            <p:ph sz="quarter" idx="4" hasCustomPrompt="1"/>
          </p:nvPr>
        </p:nvSpPr>
        <p:spPr>
          <a:xfrm>
            <a:off x="7008813" y="2505075"/>
            <a:ext cx="4572000" cy="3337560"/>
          </a:xfrm>
        </p:spPr>
        <p:txBody>
          <a:bodyPr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7" name="Zástupný symbol pro datum 6"/>
          <p:cNvSpPr>
            <a:spLocks noGrp="1"/>
          </p:cNvSpPr>
          <p:nvPr>
            <p:ph type="dt" sz="half" idx="10"/>
          </p:nvPr>
        </p:nvSpPr>
        <p:spPr/>
        <p:txBody>
          <a:bodyPr rtlCol="0"/>
          <a:lstStyle>
            <a:lvl1pPr>
              <a:defRPr/>
            </a:lvl1pPr>
          </a:lstStyle>
          <a:p>
            <a:fld id="{E14BD604-D43F-4A48-8757-9D6B3BC4234A}" type="datetime1">
              <a:rPr lang="cs-CZ" smtClean="0"/>
              <a:pPr/>
              <a:t>19.12.2025</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8020D262-588D-42BF-A67E-C96A92270806}" type="datetime1">
              <a:rPr lang="cs-CZ" smtClean="0"/>
              <a:pPr/>
              <a:t>19.12.2025</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E8BB8BD7-BFF0-4FE2-A187-FD9B63AD86A2}" type="datetime1">
              <a:rPr lang="cs-CZ" smtClean="0"/>
              <a:pPr/>
              <a:t>19.12.2025</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cs-CZ"/>
              <a:t>Kliknutím lze upravit styl.</a:t>
            </a:r>
            <a:endParaRPr lang="cs-CZ" dirty="0"/>
          </a:p>
        </p:txBody>
      </p:sp>
      <p:sp>
        <p:nvSpPr>
          <p:cNvPr id="3" name="Zástupný symbol pro obsah 2"/>
          <p:cNvSpPr>
            <a:spLocks noGrp="1"/>
          </p:cNvSpPr>
          <p:nvPr>
            <p:ph idx="1" hasCustomPrompt="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35C739F6-7153-46AE-9F29-5C2DF5DAD2E9}" type="datetime1">
              <a:rPr lang="cs-CZ" smtClean="0"/>
              <a:pPr/>
              <a:t>19.12.2025</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cs-CZ"/>
              <a:t>Kliknutím lze upravit styl.</a:t>
            </a:r>
            <a:endParaRPr lang="cs-CZ" dirty="0"/>
          </a:p>
        </p:txBody>
      </p:sp>
      <p:sp>
        <p:nvSpPr>
          <p:cNvPr id="8" name="Zaoblený obdélník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4" name="Zástupný symbol pro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588CE59C-16C2-405C-8557-9B32B28EAFFF}" type="datetime1">
              <a:rPr lang="cs-CZ" smtClean="0"/>
              <a:pPr/>
              <a:t>19.12.2025</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8FDBFFB2-86D9-4B8F-A59A-553A60B94BBE}" type="slidenum">
              <a:rPr lang="cs-CZ" smtClean="0"/>
              <a:t>‹#›</a:t>
            </a:fld>
            <a:endParaRPr lang="cs-CZ"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B98B64A2-F415-47FA-83C8-2A2D23407727}" type="datetime1">
              <a:rPr lang="cs-CZ" smtClean="0"/>
              <a:pPr/>
              <a:t>19.12.2025</a:t>
            </a:fld>
            <a:endParaRPr lang="cs-CZ" dirty="0"/>
          </a:p>
        </p:txBody>
      </p:sp>
      <p:sp>
        <p:nvSpPr>
          <p:cNvPr id="5" name="Zástupný symbol pro zápatí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cs-CZ" dirty="0"/>
          </a:p>
        </p:txBody>
      </p:sp>
      <p:sp>
        <p:nvSpPr>
          <p:cNvPr id="6" name="Zástupný symbol pro číslo snímk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cs-CZ" smtClean="0"/>
              <a:pPr rtl="0"/>
              <a:t>‹#›</a:t>
            </a:fld>
            <a:endParaRPr lang="cs-CZ"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ak-spravne-psat.c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maminkam.cz/pracovni-listy-logicke-mysleni-4-az-6-let" TargetMode="External"/><Relationship Id="rId3" Type="http://schemas.openxmlformats.org/officeDocument/2006/relationships/hyperlink" Target="https://www.predskolaci.cz/" TargetMode="External"/><Relationship Id="rId7" Type="http://schemas.openxmlformats.org/officeDocument/2006/relationships/hyperlink" Target="http://www.sikovny-cvrcek.cz/" TargetMode="External"/><Relationship Id="rId2" Type="http://schemas.openxmlformats.org/officeDocument/2006/relationships/hyperlink" Target="https://dum.rvp.cz/vyhledavani/prochazet.html?rvp=P" TargetMode="External"/><Relationship Id="rId1" Type="http://schemas.openxmlformats.org/officeDocument/2006/relationships/slideLayout" Target="../slideLayouts/slideLayout7.xml"/><Relationship Id="rId6" Type="http://schemas.openxmlformats.org/officeDocument/2006/relationships/hyperlink" Target="https://impulsy.kjm.cz/impulsy-clanek/webova-inspirace" TargetMode="External"/><Relationship Id="rId5" Type="http://schemas.openxmlformats.org/officeDocument/2006/relationships/hyperlink" Target="https://www.vesela-chaloupka.cz/klicove-slovo/predskolaci/" TargetMode="External"/><Relationship Id="rId10" Type="http://schemas.openxmlformats.org/officeDocument/2006/relationships/hyperlink" Target="https://eshop.dyscentrum.org/dyscentrum/eshop/10-1-PREDSKOLACI" TargetMode="External"/><Relationship Id="rId4" Type="http://schemas.openxmlformats.org/officeDocument/2006/relationships/hyperlink" Target="https://www.detskestranky.cz/" TargetMode="External"/><Relationship Id="rId9" Type="http://schemas.openxmlformats.org/officeDocument/2006/relationships/hyperlink" Target="https://www.maminkam.cz/pracovni-listy-pro-predskolaky"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65213" y="304800"/>
            <a:ext cx="7711464" cy="2793906"/>
          </a:xfrm>
        </p:spPr>
        <p:txBody>
          <a:bodyPr rtlCol="0">
            <a:normAutofit fontScale="90000"/>
          </a:bodyPr>
          <a:lstStyle/>
          <a:p>
            <a:pPr rtl="0"/>
            <a:r>
              <a:rPr lang="cs-CZ" b="1" dirty="0">
                <a:solidFill>
                  <a:srgbClr val="7030A0"/>
                </a:solidFill>
                <a:latin typeface="Arial" panose="020B0604020202020204" pitchFamily="34" charset="0"/>
                <a:cs typeface="Arial" panose="020B0604020202020204" pitchFamily="34" charset="0"/>
              </a:rPr>
              <a:t>Jak připravit a podpořit budoucího prvňáčka</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C4CE4-8E11-4AF1-BADD-4E117B5DAE85}"/>
              </a:ext>
            </a:extLst>
          </p:cNvPr>
          <p:cNvSpPr>
            <a:spLocks noGrp="1"/>
          </p:cNvSpPr>
          <p:nvPr>
            <p:ph type="title"/>
          </p:nvPr>
        </p:nvSpPr>
        <p:spPr>
          <a:xfrm>
            <a:off x="2208213" y="304800"/>
            <a:ext cx="9372600" cy="742765"/>
          </a:xfrm>
        </p:spPr>
        <p:txBody>
          <a:bodyPr/>
          <a:lstStyle/>
          <a:p>
            <a:r>
              <a:rPr lang="cs-CZ" dirty="0"/>
              <a:t>HRUBÁ MOTORIKA</a:t>
            </a:r>
          </a:p>
        </p:txBody>
      </p:sp>
      <p:sp>
        <p:nvSpPr>
          <p:cNvPr id="3" name="Zástupný symbol pro obsah 2">
            <a:extLst>
              <a:ext uri="{FF2B5EF4-FFF2-40B4-BE49-F238E27FC236}">
                <a16:creationId xmlns:a16="http://schemas.microsoft.com/office/drawing/2014/main" id="{7CCD28E5-92D8-46E8-9679-AAF79895CAF2}"/>
              </a:ext>
            </a:extLst>
          </p:cNvPr>
          <p:cNvSpPr>
            <a:spLocks noGrp="1"/>
          </p:cNvSpPr>
          <p:nvPr>
            <p:ph idx="1"/>
          </p:nvPr>
        </p:nvSpPr>
        <p:spPr>
          <a:xfrm>
            <a:off x="2208213" y="1047565"/>
            <a:ext cx="9372600" cy="4667435"/>
          </a:xfrm>
        </p:spPr>
        <p:txBody>
          <a:bodyPr/>
          <a:lstStyle/>
          <a:p>
            <a:r>
              <a:rPr lang="cs-CZ" dirty="0"/>
              <a:t>Je důležité, aby bylo dítěti dopřáno dostatečné množství pohybu. Doporučuje se podporovat motoriku velkých svalových skupin, tím i propojení pravé a levé hemisféry, které se právě přes opakování pohybu rozvíjejí, což pozitivně ovlivňuje také psychický vývoj. </a:t>
            </a:r>
          </a:p>
          <a:p>
            <a:r>
              <a:rPr lang="cs-CZ" dirty="0"/>
              <a:t>překonávání určité vzdálenosti či překážky přeskokem, výskokem, skokem (přes lavičku, polštář apod.),</a:t>
            </a:r>
          </a:p>
          <a:p>
            <a:r>
              <a:rPr lang="cs-CZ" dirty="0"/>
              <a:t>udržování rovnováhy (přecházení po provaze položeném na zemi, hra na sochy), </a:t>
            </a:r>
          </a:p>
          <a:p>
            <a:r>
              <a:rPr lang="cs-CZ" dirty="0"/>
              <a:t>skákání po jedné noze, </a:t>
            </a:r>
          </a:p>
          <a:p>
            <a:r>
              <a:rPr lang="cs-CZ" dirty="0"/>
              <a:t>chytání a házení míče, skákání přes švihadlo, </a:t>
            </a:r>
          </a:p>
          <a:p>
            <a:r>
              <a:rPr lang="cs-CZ" dirty="0"/>
              <a:t>zvládání jednoduchého rytmického pohybu (vhodné je spojení určitého pohybu s říkankou nebo písničkou, s hudebním doprovodem).</a:t>
            </a:r>
          </a:p>
          <a:p>
            <a:endParaRPr lang="cs-CZ" dirty="0"/>
          </a:p>
        </p:txBody>
      </p:sp>
    </p:spTree>
    <p:extLst>
      <p:ext uri="{BB962C8B-B14F-4D97-AF65-F5344CB8AC3E}">
        <p14:creationId xmlns:p14="http://schemas.microsoft.com/office/powerpoint/2010/main" val="201419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6E45DE-DCF2-4580-8BE9-C74D66F32798}"/>
              </a:ext>
            </a:extLst>
          </p:cNvPr>
          <p:cNvSpPr>
            <a:spLocks noGrp="1"/>
          </p:cNvSpPr>
          <p:nvPr>
            <p:ph type="title"/>
          </p:nvPr>
        </p:nvSpPr>
        <p:spPr>
          <a:xfrm>
            <a:off x="2208213" y="304800"/>
            <a:ext cx="9372600" cy="698377"/>
          </a:xfrm>
        </p:spPr>
        <p:txBody>
          <a:bodyPr/>
          <a:lstStyle/>
          <a:p>
            <a:r>
              <a:rPr lang="cs-CZ" dirty="0"/>
              <a:t>JEMNÁ MOTORIKA</a:t>
            </a:r>
          </a:p>
        </p:txBody>
      </p:sp>
      <p:sp>
        <p:nvSpPr>
          <p:cNvPr id="3" name="Zástupný symbol pro obsah 2">
            <a:extLst>
              <a:ext uri="{FF2B5EF4-FFF2-40B4-BE49-F238E27FC236}">
                <a16:creationId xmlns:a16="http://schemas.microsoft.com/office/drawing/2014/main" id="{B739E5CD-EA9D-4231-B9A8-3CFCD3B7E0B2}"/>
              </a:ext>
            </a:extLst>
          </p:cNvPr>
          <p:cNvSpPr>
            <a:spLocks noGrp="1"/>
          </p:cNvSpPr>
          <p:nvPr>
            <p:ph idx="1"/>
          </p:nvPr>
        </p:nvSpPr>
        <p:spPr>
          <a:xfrm>
            <a:off x="2208213" y="1003177"/>
            <a:ext cx="9372600" cy="4711823"/>
          </a:xfrm>
        </p:spPr>
        <p:txBody>
          <a:bodyPr>
            <a:normAutofit lnSpcReduction="10000"/>
          </a:bodyPr>
          <a:lstStyle/>
          <a:p>
            <a:r>
              <a:rPr lang="cs-CZ" dirty="0"/>
              <a:t>Pro rozvoj jemné motoriky je stavebním kamenem rozvoj hrubé motoriky. </a:t>
            </a:r>
          </a:p>
          <a:p>
            <a:r>
              <a:rPr lang="cs-CZ" dirty="0"/>
              <a:t>Čím rozvíjíme jemnou motoriku:</a:t>
            </a:r>
          </a:p>
          <a:p>
            <a:r>
              <a:rPr lang="cs-CZ" dirty="0"/>
              <a:t>modelování, </a:t>
            </a:r>
          </a:p>
          <a:p>
            <a:r>
              <a:rPr lang="cs-CZ" dirty="0"/>
              <a:t>vytrhávání z papíru, </a:t>
            </a:r>
          </a:p>
          <a:p>
            <a:r>
              <a:rPr lang="cs-CZ" dirty="0"/>
              <a:t>vystřihování, </a:t>
            </a:r>
          </a:p>
          <a:p>
            <a:r>
              <a:rPr lang="cs-CZ" dirty="0"/>
              <a:t>sestavování řetězu z kancelářských sponek, navlékaní korálků, </a:t>
            </a:r>
          </a:p>
          <a:p>
            <a:r>
              <a:rPr lang="cs-CZ" dirty="0"/>
              <a:t>zapínání knoflíků, zipů, háčků, </a:t>
            </a:r>
          </a:p>
          <a:p>
            <a:r>
              <a:rPr lang="cs-CZ" dirty="0"/>
              <a:t>zavazování tkaniček, </a:t>
            </a:r>
          </a:p>
          <a:p>
            <a:r>
              <a:rPr lang="cs-CZ" dirty="0"/>
              <a:t>oblékání se, oblékání panenek,</a:t>
            </a:r>
          </a:p>
          <a:p>
            <a:r>
              <a:rPr lang="cs-CZ" dirty="0"/>
              <a:t>pomoc v kuchyni – krájení, přelévání, odvažování mouky, míchání….</a:t>
            </a:r>
          </a:p>
        </p:txBody>
      </p:sp>
    </p:spTree>
    <p:extLst>
      <p:ext uri="{BB962C8B-B14F-4D97-AF65-F5344CB8AC3E}">
        <p14:creationId xmlns:p14="http://schemas.microsoft.com/office/powerpoint/2010/main" val="174160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4844C1-9127-4ED8-980D-249217B85AB3}"/>
              </a:ext>
            </a:extLst>
          </p:cNvPr>
          <p:cNvSpPr>
            <a:spLocks noGrp="1"/>
          </p:cNvSpPr>
          <p:nvPr>
            <p:ph type="title"/>
          </p:nvPr>
        </p:nvSpPr>
        <p:spPr>
          <a:xfrm>
            <a:off x="2208213" y="304800"/>
            <a:ext cx="9372600" cy="689499"/>
          </a:xfrm>
        </p:spPr>
        <p:txBody>
          <a:bodyPr/>
          <a:lstStyle/>
          <a:p>
            <a:r>
              <a:rPr lang="cs-CZ" dirty="0"/>
              <a:t>GRAFOMOTORIKA</a:t>
            </a:r>
          </a:p>
        </p:txBody>
      </p:sp>
      <p:sp>
        <p:nvSpPr>
          <p:cNvPr id="3" name="Zástupný symbol pro obsah 2">
            <a:extLst>
              <a:ext uri="{FF2B5EF4-FFF2-40B4-BE49-F238E27FC236}">
                <a16:creationId xmlns:a16="http://schemas.microsoft.com/office/drawing/2014/main" id="{64153645-EA91-4BEA-8CF6-FF05F6DDD82C}"/>
              </a:ext>
            </a:extLst>
          </p:cNvPr>
          <p:cNvSpPr>
            <a:spLocks noGrp="1"/>
          </p:cNvSpPr>
          <p:nvPr>
            <p:ph idx="1"/>
          </p:nvPr>
        </p:nvSpPr>
        <p:spPr>
          <a:xfrm>
            <a:off x="2208213" y="932155"/>
            <a:ext cx="9372600" cy="4782845"/>
          </a:xfrm>
        </p:spPr>
        <p:txBody>
          <a:bodyPr/>
          <a:lstStyle/>
          <a:p>
            <a:r>
              <a:rPr lang="cs-CZ" dirty="0"/>
              <a:t>Pojmem </a:t>
            </a:r>
            <a:r>
              <a:rPr lang="cs-CZ" dirty="0" err="1"/>
              <a:t>grafomotorika</a:t>
            </a:r>
            <a:r>
              <a:rPr lang="cs-CZ" dirty="0"/>
              <a:t> je označován soubor psychomotorických činností, které jedinec vykonává při psaní. </a:t>
            </a:r>
          </a:p>
          <a:p>
            <a:r>
              <a:rPr lang="cs-CZ" dirty="0"/>
              <a:t>Grafomotorika staví na vyzrálé hrubé motorice, na motorické koordinaci. </a:t>
            </a:r>
          </a:p>
          <a:p>
            <a:pPr marL="45720" indent="0">
              <a:buNone/>
            </a:pPr>
            <a:endParaRPr lang="cs-CZ" dirty="0"/>
          </a:p>
          <a:p>
            <a:r>
              <a:rPr lang="cs-CZ" dirty="0"/>
              <a:t>Podle grafického projevu je možné posuzovat také emoční stav dítěte, vyzrálost psychiky, mentální vyspělost, úroveň rozumových schopností, úroveň jemné motoriky, úroveň grafomotoriky, získat představu o zrakovém a prostorovém vnímání, o postojích dítěte. (Bednářová, Šmardová, 2011).  </a:t>
            </a:r>
          </a:p>
          <a:p>
            <a:endParaRPr lang="cs-CZ" dirty="0"/>
          </a:p>
        </p:txBody>
      </p:sp>
    </p:spTree>
    <p:extLst>
      <p:ext uri="{BB962C8B-B14F-4D97-AF65-F5344CB8AC3E}">
        <p14:creationId xmlns:p14="http://schemas.microsoft.com/office/powerpoint/2010/main" val="409877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93FDC-40AF-435D-8E76-EF0FC11D09E2}"/>
              </a:ext>
            </a:extLst>
          </p:cNvPr>
          <p:cNvSpPr>
            <a:spLocks noGrp="1"/>
          </p:cNvSpPr>
          <p:nvPr>
            <p:ph type="title"/>
          </p:nvPr>
        </p:nvSpPr>
        <p:spPr>
          <a:xfrm>
            <a:off x="2208213" y="304800"/>
            <a:ext cx="9372600" cy="669524"/>
          </a:xfrm>
        </p:spPr>
        <p:txBody>
          <a:bodyPr/>
          <a:lstStyle/>
          <a:p>
            <a:r>
              <a:rPr lang="cs-CZ" dirty="0"/>
              <a:t>ROZVOJ GRAFOMOTORIKY</a:t>
            </a:r>
          </a:p>
        </p:txBody>
      </p:sp>
      <p:sp>
        <p:nvSpPr>
          <p:cNvPr id="3" name="Zástupný symbol pro obsah 2">
            <a:extLst>
              <a:ext uri="{FF2B5EF4-FFF2-40B4-BE49-F238E27FC236}">
                <a16:creationId xmlns:a16="http://schemas.microsoft.com/office/drawing/2014/main" id="{2444DD0C-9B70-48C9-9013-7BACA1010F4F}"/>
              </a:ext>
            </a:extLst>
          </p:cNvPr>
          <p:cNvSpPr>
            <a:spLocks noGrp="1"/>
          </p:cNvSpPr>
          <p:nvPr>
            <p:ph idx="1"/>
          </p:nvPr>
        </p:nvSpPr>
        <p:spPr>
          <a:xfrm>
            <a:off x="2208213" y="974324"/>
            <a:ext cx="9372600" cy="4909352"/>
          </a:xfrm>
        </p:spPr>
        <p:txBody>
          <a:bodyPr>
            <a:normAutofit lnSpcReduction="10000"/>
          </a:bodyPr>
          <a:lstStyle/>
          <a:p>
            <a:pPr lvl="0"/>
            <a:r>
              <a:rPr lang="cs-CZ" dirty="0"/>
              <a:t>Práce na papíru velkého formátu, nejméně A3, kreslit kruhy, rovné čáry, ovály, oblouky s vratným tahem (tašky na střeše, zuby v puse).</a:t>
            </a:r>
          </a:p>
          <a:p>
            <a:pPr lvl="0"/>
            <a:r>
              <a:rPr lang="cs-CZ" dirty="0"/>
              <a:t>Nacvičování </a:t>
            </a:r>
            <a:r>
              <a:rPr lang="cs-CZ" dirty="0" err="1"/>
              <a:t>špetkovitého</a:t>
            </a:r>
            <a:r>
              <a:rPr lang="cs-CZ" dirty="0"/>
              <a:t> držení tužky pomocí „</a:t>
            </a:r>
            <a:r>
              <a:rPr lang="cs-CZ" dirty="0" err="1"/>
              <a:t>špetění</a:t>
            </a:r>
            <a:r>
              <a:rPr lang="cs-CZ" dirty="0"/>
              <a:t>", tzn. jakoby solit mouku či písek pomocí palce, ukazováčku a prostředníčku; kreslit tak např. obrazce na tácek, pískoviště apod.; možno využít trojhranné pastelky/o větším průměru/ tužky </a:t>
            </a:r>
            <a:r>
              <a:rPr lang="cs-CZ" dirty="0" err="1"/>
              <a:t>Stabilo</a:t>
            </a:r>
            <a:r>
              <a:rPr lang="cs-CZ" dirty="0"/>
              <a:t>.</a:t>
            </a:r>
          </a:p>
          <a:p>
            <a:pPr lvl="0"/>
            <a:r>
              <a:rPr lang="cs-CZ" dirty="0"/>
              <a:t>obkreslování podle předloh, </a:t>
            </a:r>
            <a:r>
              <a:rPr lang="cs-CZ" dirty="0" err="1"/>
              <a:t>dokreslovačky</a:t>
            </a:r>
            <a:r>
              <a:rPr lang="cs-CZ" dirty="0"/>
              <a:t>,</a:t>
            </a:r>
          </a:p>
          <a:p>
            <a:pPr lvl="0"/>
            <a:r>
              <a:rPr lang="cs-CZ" dirty="0"/>
              <a:t>skládání kostek/lega/</a:t>
            </a:r>
            <a:r>
              <a:rPr lang="cs-CZ" dirty="0" err="1"/>
              <a:t>puzzlí</a:t>
            </a:r>
            <a:r>
              <a:rPr lang="cs-CZ" dirty="0"/>
              <a:t>/</a:t>
            </a:r>
            <a:r>
              <a:rPr lang="cs-CZ" dirty="0" err="1"/>
              <a:t>mozaiek</a:t>
            </a:r>
            <a:r>
              <a:rPr lang="cs-CZ" dirty="0"/>
              <a:t> podle vzoru, věže a komíny,</a:t>
            </a:r>
          </a:p>
          <a:p>
            <a:pPr lvl="0"/>
            <a:r>
              <a:rPr lang="cs-CZ" dirty="0"/>
              <a:t>kreslení přes průsvitný papír, přes fólii,</a:t>
            </a:r>
          </a:p>
          <a:p>
            <a:pPr lvl="0"/>
            <a:r>
              <a:rPr lang="cs-CZ" dirty="0"/>
              <a:t>vyhledání obrázku ve změti čar a jeho obtažení,</a:t>
            </a:r>
          </a:p>
          <a:p>
            <a:pPr lvl="0"/>
            <a:r>
              <a:rPr lang="cs-CZ" dirty="0"/>
              <a:t>sledování čáry prstem, pastelkou modelování, práce s hlínou, plastelínou,</a:t>
            </a:r>
          </a:p>
          <a:p>
            <a:pPr lvl="0"/>
            <a:r>
              <a:rPr lang="cs-CZ" dirty="0"/>
              <a:t>využívání omalovánek/domalovánek.</a:t>
            </a:r>
          </a:p>
          <a:p>
            <a:pPr lvl="0"/>
            <a:endParaRPr lang="cs-CZ" dirty="0"/>
          </a:p>
        </p:txBody>
      </p:sp>
    </p:spTree>
    <p:extLst>
      <p:ext uri="{BB962C8B-B14F-4D97-AF65-F5344CB8AC3E}">
        <p14:creationId xmlns:p14="http://schemas.microsoft.com/office/powerpoint/2010/main" val="3133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A89B1-346F-4F71-8B33-ED532380232D}"/>
              </a:ext>
            </a:extLst>
          </p:cNvPr>
          <p:cNvSpPr>
            <a:spLocks noGrp="1"/>
          </p:cNvSpPr>
          <p:nvPr>
            <p:ph type="title"/>
          </p:nvPr>
        </p:nvSpPr>
        <p:spPr>
          <a:xfrm>
            <a:off x="2208213" y="304800"/>
            <a:ext cx="9372600" cy="671744"/>
          </a:xfrm>
        </p:spPr>
        <p:txBody>
          <a:bodyPr/>
          <a:lstStyle/>
          <a:p>
            <a:r>
              <a:rPr lang="cs-CZ" dirty="0"/>
              <a:t>Literatura</a:t>
            </a:r>
          </a:p>
        </p:txBody>
      </p:sp>
      <p:sp>
        <p:nvSpPr>
          <p:cNvPr id="3" name="Zástupný symbol pro obsah 2">
            <a:extLst>
              <a:ext uri="{FF2B5EF4-FFF2-40B4-BE49-F238E27FC236}">
                <a16:creationId xmlns:a16="http://schemas.microsoft.com/office/drawing/2014/main" id="{EE68B092-B9AF-4BCA-9035-5B0BCD8E4249}"/>
              </a:ext>
            </a:extLst>
          </p:cNvPr>
          <p:cNvSpPr>
            <a:spLocks noGrp="1"/>
          </p:cNvSpPr>
          <p:nvPr>
            <p:ph idx="1"/>
          </p:nvPr>
        </p:nvSpPr>
        <p:spPr>
          <a:xfrm>
            <a:off x="2208213" y="976544"/>
            <a:ext cx="9372600" cy="4738456"/>
          </a:xfrm>
        </p:spPr>
        <p:txBody>
          <a:bodyPr/>
          <a:lstStyle/>
          <a:p>
            <a:pPr lvl="0"/>
            <a:r>
              <a:rPr lang="cs-CZ" dirty="0"/>
              <a:t>Rozvoj </a:t>
            </a:r>
            <a:r>
              <a:rPr lang="cs-CZ" dirty="0" err="1"/>
              <a:t>grafomotoriky</a:t>
            </a:r>
            <a:r>
              <a:rPr lang="cs-CZ" dirty="0"/>
              <a:t>, Bednářová Jiřina</a:t>
            </a:r>
          </a:p>
          <a:p>
            <a:pPr lvl="0"/>
            <a:r>
              <a:rPr lang="cs-CZ" dirty="0"/>
              <a:t>Mezi námi pastelkami (3-5 let, 1. díl), Bednářová Jiřina</a:t>
            </a:r>
          </a:p>
          <a:p>
            <a:pPr lvl="0"/>
            <a:r>
              <a:rPr lang="cs-CZ" dirty="0"/>
              <a:t>Co si tužky povídaly (4-6 let, 2. díl), Bednářová Jiřina</a:t>
            </a:r>
          </a:p>
          <a:p>
            <a:pPr lvl="0"/>
            <a:r>
              <a:rPr lang="cs-CZ" dirty="0"/>
              <a:t>Na návštěvě u malíře (5-7 let, 3. díl), Bednářová Jiřina</a:t>
            </a:r>
          </a:p>
          <a:p>
            <a:pPr lvl="0"/>
            <a:r>
              <a:rPr lang="cs-CZ" dirty="0"/>
              <a:t>Kreslení před psaním, Bednářová Jiřina</a:t>
            </a:r>
          </a:p>
          <a:p>
            <a:pPr lvl="0"/>
            <a:r>
              <a:rPr lang="cs-CZ" dirty="0"/>
              <a:t>Jedním tahem-uvolňovací </a:t>
            </a:r>
            <a:r>
              <a:rPr lang="cs-CZ" dirty="0" err="1"/>
              <a:t>grafomotorické</a:t>
            </a:r>
            <a:r>
              <a:rPr lang="cs-CZ" dirty="0"/>
              <a:t> cviky, Bednářová Jiřina, Šmarda Richard</a:t>
            </a:r>
          </a:p>
          <a:p>
            <a:pPr lvl="0"/>
            <a:r>
              <a:rPr lang="cs-CZ" dirty="0"/>
              <a:t>Šimonovy pracovní listy č. 5, 9 - </a:t>
            </a:r>
            <a:r>
              <a:rPr lang="cs-CZ" dirty="0" err="1"/>
              <a:t>grafomotorická</a:t>
            </a:r>
            <a:r>
              <a:rPr lang="cs-CZ" dirty="0"/>
              <a:t> cvičení</a:t>
            </a:r>
          </a:p>
          <a:p>
            <a:pPr lvl="0"/>
            <a:r>
              <a:rPr lang="cs-CZ" dirty="0"/>
              <a:t>náměty na uvolnění rukou - </a:t>
            </a:r>
            <a:r>
              <a:rPr lang="cs-CZ" u="sng" dirty="0">
                <a:hlinkClick r:id="rId2"/>
              </a:rPr>
              <a:t>http://www.jak-spravne-psat.cz/</a:t>
            </a:r>
            <a:r>
              <a:rPr lang="cs-CZ" dirty="0"/>
              <a:t> </a:t>
            </a:r>
          </a:p>
          <a:p>
            <a:pPr lvl="0"/>
            <a:r>
              <a:rPr lang="cs-CZ" dirty="0"/>
              <a:t>Čáry, máry I., Michalová Zdeňka</a:t>
            </a:r>
          </a:p>
          <a:p>
            <a:endParaRPr lang="cs-CZ" dirty="0"/>
          </a:p>
        </p:txBody>
      </p:sp>
    </p:spTree>
    <p:extLst>
      <p:ext uri="{BB962C8B-B14F-4D97-AF65-F5344CB8AC3E}">
        <p14:creationId xmlns:p14="http://schemas.microsoft.com/office/powerpoint/2010/main" val="272533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7EFA9-4E21-421E-A544-85804BA002A5}"/>
              </a:ext>
            </a:extLst>
          </p:cNvPr>
          <p:cNvSpPr>
            <a:spLocks noGrp="1"/>
          </p:cNvSpPr>
          <p:nvPr>
            <p:ph type="title"/>
          </p:nvPr>
        </p:nvSpPr>
        <p:spPr>
          <a:xfrm>
            <a:off x="2208213" y="304800"/>
            <a:ext cx="9372600" cy="698377"/>
          </a:xfrm>
        </p:spPr>
        <p:txBody>
          <a:bodyPr/>
          <a:lstStyle/>
          <a:p>
            <a:r>
              <a:rPr lang="cs-CZ" dirty="0"/>
              <a:t>ROZVOJ SMYSLOVÉHO VNÍMÁNÍ - ZRAK</a:t>
            </a:r>
          </a:p>
        </p:txBody>
      </p:sp>
      <p:sp>
        <p:nvSpPr>
          <p:cNvPr id="3" name="Zástupný symbol pro obsah 2">
            <a:extLst>
              <a:ext uri="{FF2B5EF4-FFF2-40B4-BE49-F238E27FC236}">
                <a16:creationId xmlns:a16="http://schemas.microsoft.com/office/drawing/2014/main" id="{C618A5D6-8867-4410-967F-736C2B848A3E}"/>
              </a:ext>
            </a:extLst>
          </p:cNvPr>
          <p:cNvSpPr>
            <a:spLocks noGrp="1"/>
          </p:cNvSpPr>
          <p:nvPr>
            <p:ph idx="1"/>
          </p:nvPr>
        </p:nvSpPr>
        <p:spPr>
          <a:xfrm>
            <a:off x="2208213" y="1003177"/>
            <a:ext cx="9372600" cy="4711823"/>
          </a:xfrm>
        </p:spPr>
        <p:txBody>
          <a:bodyPr>
            <a:normAutofit/>
          </a:bodyPr>
          <a:lstStyle/>
          <a:p>
            <a:pPr lvl="0"/>
            <a:r>
              <a:rPr lang="cs-CZ" dirty="0"/>
              <a:t>skládání obrázků z drobných dílků – puzzle, rozstříhané pohlednice, fotky a jiné obrázky </a:t>
            </a:r>
          </a:p>
          <a:p>
            <a:pPr lvl="0"/>
            <a:r>
              <a:rPr lang="cs-CZ" dirty="0"/>
              <a:t>hledání cesty bludištěm (dětské časopisy)</a:t>
            </a:r>
          </a:p>
          <a:p>
            <a:pPr lvl="0"/>
            <a:r>
              <a:rPr lang="cs-CZ" dirty="0"/>
              <a:t>vyhledávání dvou shodných obrázků mezi více obrázky, které se liší vždy v nějakém v detailu</a:t>
            </a:r>
          </a:p>
          <a:p>
            <a:pPr lvl="0"/>
            <a:r>
              <a:rPr lang="cs-CZ" dirty="0"/>
              <a:t>vyhledávání drobných rozdílů na dvojici obrázků </a:t>
            </a:r>
          </a:p>
          <a:p>
            <a:pPr lvl="0"/>
            <a:r>
              <a:rPr lang="cs-CZ" dirty="0"/>
              <a:t>vyhledávání jednoho odlišného obrázku v řadě podobných obrázků </a:t>
            </a:r>
          </a:p>
          <a:p>
            <a:pPr lvl="0"/>
            <a:r>
              <a:rPr lang="cs-CZ" dirty="0"/>
              <a:t>hledání v časopise nebo novinách dohodnuté písmeno nebo nějaký znak - „Kolik takovýchto znaků/písmen dokážeš najít ?</a:t>
            </a:r>
          </a:p>
          <a:p>
            <a:endParaRPr lang="cs-CZ" dirty="0"/>
          </a:p>
        </p:txBody>
      </p:sp>
    </p:spTree>
    <p:extLst>
      <p:ext uri="{BB962C8B-B14F-4D97-AF65-F5344CB8AC3E}">
        <p14:creationId xmlns:p14="http://schemas.microsoft.com/office/powerpoint/2010/main" val="322280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D602A2-3597-4C8B-B189-FEFDD67CA7D6}"/>
              </a:ext>
            </a:extLst>
          </p:cNvPr>
          <p:cNvSpPr>
            <a:spLocks noGrp="1"/>
          </p:cNvSpPr>
          <p:nvPr>
            <p:ph type="title"/>
          </p:nvPr>
        </p:nvSpPr>
        <p:spPr>
          <a:xfrm>
            <a:off x="2208213" y="304800"/>
            <a:ext cx="9372600" cy="751643"/>
          </a:xfrm>
        </p:spPr>
        <p:txBody>
          <a:bodyPr/>
          <a:lstStyle/>
          <a:p>
            <a:r>
              <a:rPr lang="cs-CZ" dirty="0"/>
              <a:t>SLUCH</a:t>
            </a:r>
          </a:p>
        </p:txBody>
      </p:sp>
      <p:sp>
        <p:nvSpPr>
          <p:cNvPr id="3" name="Zástupný symbol pro obsah 2">
            <a:extLst>
              <a:ext uri="{FF2B5EF4-FFF2-40B4-BE49-F238E27FC236}">
                <a16:creationId xmlns:a16="http://schemas.microsoft.com/office/drawing/2014/main" id="{C51575FD-89C2-4B66-8C76-CD6B4E9F33D7}"/>
              </a:ext>
            </a:extLst>
          </p:cNvPr>
          <p:cNvSpPr>
            <a:spLocks noGrp="1"/>
          </p:cNvSpPr>
          <p:nvPr>
            <p:ph idx="1"/>
          </p:nvPr>
        </p:nvSpPr>
        <p:spPr>
          <a:xfrm>
            <a:off x="2208213" y="1056443"/>
            <a:ext cx="9372600" cy="4658557"/>
          </a:xfrm>
        </p:spPr>
        <p:txBody>
          <a:bodyPr>
            <a:normAutofit/>
          </a:bodyPr>
          <a:lstStyle/>
          <a:p>
            <a:pPr lvl="0"/>
            <a:r>
              <a:rPr lang="cs-CZ" dirty="0"/>
              <a:t>rozlišování různých zvuků (při zavázaných očích poznat zvuk sirek, peněz, klíčů, poznávání zvuků hudebních nástrojů, přírodních zvuků apod.),</a:t>
            </a:r>
          </a:p>
          <a:p>
            <a:pPr lvl="0"/>
            <a:r>
              <a:rPr lang="cs-CZ" dirty="0"/>
              <a:t>napodobování rytmu vytleskáním, říkadla, básničky,</a:t>
            </a:r>
          </a:p>
          <a:p>
            <a:pPr lvl="0"/>
            <a:r>
              <a:rPr lang="cs-CZ" dirty="0"/>
              <a:t>rozpoznání první hlásky ve slově, hledání obrázků,</a:t>
            </a:r>
          </a:p>
          <a:p>
            <a:pPr lvl="0"/>
            <a:r>
              <a:rPr lang="cs-CZ" dirty="0"/>
              <a:t>vymýšlení slov, začínajících na nějakou zadanou hlásku,</a:t>
            </a:r>
          </a:p>
          <a:p>
            <a:pPr lvl="0"/>
            <a:r>
              <a:rPr lang="cs-CZ" dirty="0"/>
              <a:t>rozdělování slov na slabiky - vhodné s vytleskáváním,</a:t>
            </a:r>
          </a:p>
          <a:p>
            <a:pPr lvl="0"/>
            <a:r>
              <a:rPr lang="cs-CZ" dirty="0"/>
              <a:t>vyhledání předmětů v místnosti začínajících na určitou slabiku nebo hlásku,</a:t>
            </a:r>
          </a:p>
          <a:p>
            <a:r>
              <a:rPr lang="cs-CZ" dirty="0"/>
              <a:t>Slovní fotbal (na poslední hlásku, slabiku) ROBOTI - poznávání </a:t>
            </a:r>
            <a:r>
              <a:rPr lang="cs-CZ" dirty="0" err="1"/>
              <a:t>rozhláskovaných</a:t>
            </a:r>
            <a:r>
              <a:rPr lang="cs-CZ" dirty="0"/>
              <a:t> slov - nejprve trojhlásková (např. předříkáváme po hláskách: s-ý-r, d-ů-m, č-á-p, …následně po zvládnutí kratší slova </a:t>
            </a:r>
            <a:r>
              <a:rPr lang="cs-CZ" dirty="0" err="1"/>
              <a:t>vícehlásková</a:t>
            </a:r>
            <a:r>
              <a:rPr lang="cs-CZ" dirty="0"/>
              <a:t> - například: m-á-m-a, d-o-m-a, a-h-o-j atp.).</a:t>
            </a:r>
          </a:p>
          <a:p>
            <a:pPr lvl="0"/>
            <a:endParaRPr lang="cs-CZ" dirty="0"/>
          </a:p>
          <a:p>
            <a:endParaRPr lang="cs-CZ" dirty="0"/>
          </a:p>
        </p:txBody>
      </p:sp>
    </p:spTree>
    <p:extLst>
      <p:ext uri="{BB962C8B-B14F-4D97-AF65-F5344CB8AC3E}">
        <p14:creationId xmlns:p14="http://schemas.microsoft.com/office/powerpoint/2010/main" val="341564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773E-8F71-4BED-AAC3-39702DF6B39B}"/>
              </a:ext>
            </a:extLst>
          </p:cNvPr>
          <p:cNvSpPr>
            <a:spLocks noGrp="1"/>
          </p:cNvSpPr>
          <p:nvPr>
            <p:ph type="title"/>
          </p:nvPr>
        </p:nvSpPr>
        <p:spPr>
          <a:xfrm>
            <a:off x="2208213" y="304800"/>
            <a:ext cx="9372600" cy="645111"/>
          </a:xfrm>
        </p:spPr>
        <p:txBody>
          <a:bodyPr/>
          <a:lstStyle/>
          <a:p>
            <a:r>
              <a:rPr lang="cs-CZ" dirty="0"/>
              <a:t>SLUCHOVÁ PAMĚŤ</a:t>
            </a:r>
          </a:p>
        </p:txBody>
      </p:sp>
      <p:sp>
        <p:nvSpPr>
          <p:cNvPr id="3" name="Zástupný symbol pro obsah 2">
            <a:extLst>
              <a:ext uri="{FF2B5EF4-FFF2-40B4-BE49-F238E27FC236}">
                <a16:creationId xmlns:a16="http://schemas.microsoft.com/office/drawing/2014/main" id="{6FCEDEEE-C8C9-41B6-A4FA-EE4B7A5D220E}"/>
              </a:ext>
            </a:extLst>
          </p:cNvPr>
          <p:cNvSpPr>
            <a:spLocks noGrp="1"/>
          </p:cNvSpPr>
          <p:nvPr>
            <p:ph idx="1"/>
          </p:nvPr>
        </p:nvSpPr>
        <p:spPr>
          <a:xfrm>
            <a:off x="2208213" y="949911"/>
            <a:ext cx="9372600" cy="4765089"/>
          </a:xfrm>
        </p:spPr>
        <p:txBody>
          <a:bodyPr/>
          <a:lstStyle/>
          <a:p>
            <a:pPr lvl="0"/>
            <a:r>
              <a:rPr lang="cs-CZ" dirty="0"/>
              <a:t>opakování krátkých úseků rýmů, písní, básniček, rozpočítadel</a:t>
            </a:r>
          </a:p>
          <a:p>
            <a:pPr lvl="0"/>
            <a:r>
              <a:rPr lang="cs-CZ" dirty="0"/>
              <a:t>zapamatování si prodlužující se řady slov ve větě (například. V zahradě rostou jablka. V zahradě rostou jablka a hrušky. V zahradě rostou jablka, hrušky a švestky. A tak podobně dále větu rozvíjíme).</a:t>
            </a:r>
          </a:p>
          <a:p>
            <a:pPr lvl="0"/>
            <a:r>
              <a:rPr lang="cs-CZ" dirty="0"/>
              <a:t>vyřizování jednoduchých vzkazů jednotlivým členům rodiny</a:t>
            </a:r>
          </a:p>
          <a:p>
            <a:endParaRPr lang="cs-CZ" dirty="0"/>
          </a:p>
        </p:txBody>
      </p:sp>
    </p:spTree>
    <p:extLst>
      <p:ext uri="{BB962C8B-B14F-4D97-AF65-F5344CB8AC3E}">
        <p14:creationId xmlns:p14="http://schemas.microsoft.com/office/powerpoint/2010/main" val="46002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B5F49-B775-40A5-B753-B9BEFF17654D}"/>
              </a:ext>
            </a:extLst>
          </p:cNvPr>
          <p:cNvSpPr>
            <a:spLocks noGrp="1"/>
          </p:cNvSpPr>
          <p:nvPr>
            <p:ph type="title"/>
          </p:nvPr>
        </p:nvSpPr>
        <p:spPr>
          <a:xfrm>
            <a:off x="2208213" y="304800"/>
            <a:ext cx="9372600" cy="742765"/>
          </a:xfrm>
        </p:spPr>
        <p:txBody>
          <a:bodyPr/>
          <a:lstStyle/>
          <a:p>
            <a:r>
              <a:rPr lang="cs-CZ" dirty="0"/>
              <a:t>ŘEČ A SLOVNÍ ZÁSOBA</a:t>
            </a:r>
          </a:p>
        </p:txBody>
      </p:sp>
      <p:sp>
        <p:nvSpPr>
          <p:cNvPr id="3" name="Zástupný symbol pro obsah 2">
            <a:extLst>
              <a:ext uri="{FF2B5EF4-FFF2-40B4-BE49-F238E27FC236}">
                <a16:creationId xmlns:a16="http://schemas.microsoft.com/office/drawing/2014/main" id="{CE36D31C-45A3-46CD-9A91-4A481109F914}"/>
              </a:ext>
            </a:extLst>
          </p:cNvPr>
          <p:cNvSpPr>
            <a:spLocks noGrp="1"/>
          </p:cNvSpPr>
          <p:nvPr>
            <p:ph idx="1"/>
          </p:nvPr>
        </p:nvSpPr>
        <p:spPr/>
        <p:txBody>
          <a:bodyPr/>
          <a:lstStyle/>
          <a:p>
            <a:pPr lvl="0"/>
            <a:r>
              <a:rPr lang="cs-CZ" dirty="0"/>
              <a:t>Vedeme dítě k vyprávění: o činnostech, které dělá, co vidělo, děj pohádky apod.</a:t>
            </a:r>
          </a:p>
          <a:p>
            <a:pPr lvl="0"/>
            <a:r>
              <a:rPr lang="cs-CZ" dirty="0"/>
              <a:t>Přehrávání děje s maňásky, či loutkami, za které dítě mluví.</a:t>
            </a:r>
          </a:p>
          <a:p>
            <a:pPr lvl="0"/>
            <a:r>
              <a:rPr lang="cs-CZ" dirty="0"/>
              <a:t>Povídejte si nad obrázky, nechte dítě povídat o tom, co je vyobrazeno.</a:t>
            </a:r>
          </a:p>
          <a:p>
            <a:pPr lvl="0"/>
            <a:r>
              <a:rPr lang="cs-CZ" dirty="0"/>
              <a:t>Předkládání předmětů, obrázků nebo předříkávání názvu věcí – dítě říká,    k čemu daná věc slouží.</a:t>
            </a:r>
          </a:p>
          <a:p>
            <a:pPr lvl="0"/>
            <a:r>
              <a:rPr lang="cs-CZ" dirty="0"/>
              <a:t>Dovyprávění krátkého příběhu nebo dokončení věty.</a:t>
            </a:r>
          </a:p>
          <a:p>
            <a:endParaRPr lang="cs-CZ" dirty="0"/>
          </a:p>
        </p:txBody>
      </p:sp>
    </p:spTree>
    <p:extLst>
      <p:ext uri="{BB962C8B-B14F-4D97-AF65-F5344CB8AC3E}">
        <p14:creationId xmlns:p14="http://schemas.microsoft.com/office/powerpoint/2010/main" val="127209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168F57-6E94-4A61-9BD7-53377A21D422}"/>
              </a:ext>
            </a:extLst>
          </p:cNvPr>
          <p:cNvSpPr>
            <a:spLocks noGrp="1"/>
          </p:cNvSpPr>
          <p:nvPr>
            <p:ph type="title"/>
          </p:nvPr>
        </p:nvSpPr>
        <p:spPr>
          <a:xfrm>
            <a:off x="2208213" y="304800"/>
            <a:ext cx="9372600" cy="982462"/>
          </a:xfrm>
        </p:spPr>
        <p:txBody>
          <a:bodyPr>
            <a:normAutofit fontScale="90000"/>
          </a:bodyPr>
          <a:lstStyle/>
          <a:p>
            <a:r>
              <a:rPr lang="cs-CZ" b="1" dirty="0"/>
              <a:t>Předškolní znalosti a orientace v čase</a:t>
            </a:r>
            <a:br>
              <a:rPr lang="cs-CZ" dirty="0"/>
            </a:br>
            <a:endParaRPr lang="cs-CZ" dirty="0"/>
          </a:p>
        </p:txBody>
      </p:sp>
      <p:sp>
        <p:nvSpPr>
          <p:cNvPr id="3" name="Zástupný symbol pro obsah 2">
            <a:extLst>
              <a:ext uri="{FF2B5EF4-FFF2-40B4-BE49-F238E27FC236}">
                <a16:creationId xmlns:a16="http://schemas.microsoft.com/office/drawing/2014/main" id="{C4C15BE9-5005-4B9B-B36B-5E8F07FEF9A9}"/>
              </a:ext>
            </a:extLst>
          </p:cNvPr>
          <p:cNvSpPr>
            <a:spLocks noGrp="1"/>
          </p:cNvSpPr>
          <p:nvPr>
            <p:ph idx="1"/>
          </p:nvPr>
        </p:nvSpPr>
        <p:spPr/>
        <p:txBody>
          <a:bodyPr/>
          <a:lstStyle/>
          <a:p>
            <a:pPr lvl="0"/>
            <a:r>
              <a:rPr lang="cs-CZ" dirty="0"/>
              <a:t>rozpoznávání a pojmenovávání předmětů, barev, geometrických tvarů, zvířat, rostlin, běžných nástrojů, činností,</a:t>
            </a:r>
          </a:p>
          <a:p>
            <a:pPr lvl="0"/>
            <a:r>
              <a:rPr lang="cs-CZ" dirty="0"/>
              <a:t>užití pojmů: dnes, zítra, hned, jindy, pozítří; orientace v týdnu, měsících, ročních obdobích,</a:t>
            </a:r>
          </a:p>
          <a:p>
            <a:pPr lvl="0"/>
            <a:r>
              <a:rPr lang="cs-CZ" dirty="0"/>
              <a:t>rozvíjejte chápání sledu událostí - logického řazení děje v čase – využívejte vypravování, obrázkové příběhy můžete rozstříhat a nechat dítě správně seřadit apod.,</a:t>
            </a:r>
          </a:p>
          <a:p>
            <a:pPr lvl="0"/>
            <a:r>
              <a:rPr lang="cs-CZ" dirty="0"/>
              <a:t>rozvíjení oblasti obecné informovanosti - práce s obrázkovými slovníky, dětskými encyklopediemi (název našeho státu, hlavní město, naše město, řeka…).</a:t>
            </a:r>
          </a:p>
          <a:p>
            <a:endParaRPr lang="cs-CZ" dirty="0"/>
          </a:p>
        </p:txBody>
      </p:sp>
    </p:spTree>
    <p:extLst>
      <p:ext uri="{BB962C8B-B14F-4D97-AF65-F5344CB8AC3E}">
        <p14:creationId xmlns:p14="http://schemas.microsoft.com/office/powerpoint/2010/main" val="71026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a:t>Co by měly děti zvládnout u zápisu</a:t>
            </a:r>
          </a:p>
        </p:txBody>
      </p:sp>
      <p:sp>
        <p:nvSpPr>
          <p:cNvPr id="3" name="Zástupný symbol pro obsah 2"/>
          <p:cNvSpPr>
            <a:spLocks noGrp="1"/>
          </p:cNvSpPr>
          <p:nvPr>
            <p:ph idx="1"/>
          </p:nvPr>
        </p:nvSpPr>
        <p:spPr/>
        <p:txBody>
          <a:bodyPr rtlCol="0">
            <a:normAutofit/>
          </a:bodyPr>
          <a:lstStyle/>
          <a:p>
            <a:pPr lvl="0"/>
            <a:r>
              <a:rPr lang="cs-CZ" dirty="0"/>
              <a:t>Dítě by mělo znát své jméno, příjmení, stejně tak jména rodičů a sourozenců.</a:t>
            </a:r>
          </a:p>
          <a:p>
            <a:pPr lvl="0"/>
            <a:r>
              <a:rPr lang="cs-CZ" dirty="0"/>
              <a:t>Mělo by zvládnout sebeobsluhu.</a:t>
            </a:r>
          </a:p>
          <a:p>
            <a:pPr lvl="0"/>
            <a:r>
              <a:rPr lang="cs-CZ" dirty="0"/>
              <a:t>Mělo by také být samostatné a schopné nějakou dobu udržet pozornost.</a:t>
            </a:r>
          </a:p>
          <a:p>
            <a:pPr lvl="0"/>
            <a:r>
              <a:rPr lang="cs-CZ" dirty="0"/>
              <a:t>Důležitý je také správný úchop tužky, schopnost stříhat nůžkami a lepit.</a:t>
            </a:r>
          </a:p>
          <a:p>
            <a:pPr lvl="0"/>
            <a:r>
              <a:rPr lang="cs-CZ" dirty="0"/>
              <a:t>Co se kreslení týká, dítě by mělo zvládnout nakreslit postavu člověka s detaily, dům, strom apod.</a:t>
            </a: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A3775C-FBED-44F4-875D-FB0A673996D7}"/>
              </a:ext>
            </a:extLst>
          </p:cNvPr>
          <p:cNvSpPr>
            <a:spLocks noGrp="1"/>
          </p:cNvSpPr>
          <p:nvPr>
            <p:ph type="title"/>
          </p:nvPr>
        </p:nvSpPr>
        <p:spPr>
          <a:xfrm>
            <a:off x="2208213" y="304800"/>
            <a:ext cx="9372600" cy="627355"/>
          </a:xfrm>
        </p:spPr>
        <p:txBody>
          <a:bodyPr>
            <a:normAutofit fontScale="90000"/>
          </a:bodyPr>
          <a:lstStyle/>
          <a:p>
            <a:r>
              <a:rPr lang="cs-CZ" b="1" dirty="0"/>
              <a:t>Početní představa, </a:t>
            </a:r>
            <a:r>
              <a:rPr lang="cs-CZ" b="1" dirty="0" err="1"/>
              <a:t>předmatematické</a:t>
            </a:r>
            <a:r>
              <a:rPr lang="cs-CZ" b="1" dirty="0"/>
              <a:t> dovednosti</a:t>
            </a:r>
            <a:br>
              <a:rPr lang="cs-CZ" dirty="0"/>
            </a:br>
            <a:endParaRPr lang="cs-CZ" dirty="0"/>
          </a:p>
        </p:txBody>
      </p:sp>
      <p:sp>
        <p:nvSpPr>
          <p:cNvPr id="3" name="Zástupný symbol pro obsah 2">
            <a:extLst>
              <a:ext uri="{FF2B5EF4-FFF2-40B4-BE49-F238E27FC236}">
                <a16:creationId xmlns:a16="http://schemas.microsoft.com/office/drawing/2014/main" id="{17BFA02A-9DA6-457E-B932-05B4B921D5FE}"/>
              </a:ext>
            </a:extLst>
          </p:cNvPr>
          <p:cNvSpPr>
            <a:spLocks noGrp="1"/>
          </p:cNvSpPr>
          <p:nvPr>
            <p:ph idx="1"/>
          </p:nvPr>
        </p:nvSpPr>
        <p:spPr>
          <a:xfrm>
            <a:off x="2208213" y="683581"/>
            <a:ext cx="9372600" cy="5031419"/>
          </a:xfrm>
        </p:spPr>
        <p:txBody>
          <a:bodyPr>
            <a:normAutofit lnSpcReduction="10000"/>
          </a:bodyPr>
          <a:lstStyle/>
          <a:p>
            <a:pPr lvl="0"/>
            <a:r>
              <a:rPr lang="cs-CZ" dirty="0"/>
              <a:t>Budování pojmů vedoucí k porovnávání, srovnávání a následně vytvoření představy množství (malý - velký; málo - hodně; krátký - dlouhý; široký -úzký; menší - větší; kratší - delší…).</a:t>
            </a:r>
          </a:p>
          <a:p>
            <a:pPr lvl="0"/>
            <a:r>
              <a:rPr lang="cs-CZ" dirty="0"/>
              <a:t>Vedení dítěte k tzv. párovému přiřazování (co k sobě patří).</a:t>
            </a:r>
          </a:p>
          <a:p>
            <a:pPr lvl="0"/>
            <a:r>
              <a:rPr lang="cs-CZ" dirty="0"/>
              <a:t>Vedení dítěte ke třídění (podle barvy, podle velikosti, podle účelu...).</a:t>
            </a:r>
          </a:p>
          <a:p>
            <a:pPr lvl="0"/>
            <a:r>
              <a:rPr lang="cs-CZ" dirty="0"/>
              <a:t>Vedení dítěte k řazení předmětů podle velikosti, pojmenování toho, který prvek je nejmenší, největší.</a:t>
            </a:r>
          </a:p>
          <a:p>
            <a:pPr lvl="0"/>
            <a:r>
              <a:rPr lang="cs-CZ" dirty="0"/>
              <a:t>Při hře s kostkami, kuličkami, kamínky a podobně (vždycky za pomoci manipulace s předměty) upřesňujeme operace „přidej“ a „uber“, případně „kolik jich pak bude?“; u předškoláka úplně stačí, pohybuje-li se v počtu kolem pěti.</a:t>
            </a:r>
          </a:p>
          <a:p>
            <a:r>
              <a:rPr lang="cs-CZ" dirty="0"/>
              <a:t>Postřehování počtu: „Kolik ukazuji prstů?“ - cílem je, aby je dítě nepočítalo stále po jedné, ale aby na první pohled označilo počet (náročné).</a:t>
            </a:r>
          </a:p>
          <a:p>
            <a:r>
              <a:rPr lang="cs-CZ" dirty="0"/>
              <a:t>Využití her: Domino, Člověče nezlob…</a:t>
            </a:r>
          </a:p>
          <a:p>
            <a:endParaRPr lang="cs-CZ" dirty="0"/>
          </a:p>
        </p:txBody>
      </p:sp>
    </p:spTree>
    <p:extLst>
      <p:ext uri="{BB962C8B-B14F-4D97-AF65-F5344CB8AC3E}">
        <p14:creationId xmlns:p14="http://schemas.microsoft.com/office/powerpoint/2010/main" val="140964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7577AB-FD90-4C92-981C-458060B5A45C}"/>
              </a:ext>
            </a:extLst>
          </p:cNvPr>
          <p:cNvSpPr>
            <a:spLocks noGrp="1"/>
          </p:cNvSpPr>
          <p:nvPr>
            <p:ph type="title"/>
          </p:nvPr>
        </p:nvSpPr>
        <p:spPr>
          <a:xfrm>
            <a:off x="2208213" y="304800"/>
            <a:ext cx="9372600" cy="494190"/>
          </a:xfrm>
        </p:spPr>
        <p:txBody>
          <a:bodyPr>
            <a:normAutofit fontScale="90000"/>
          </a:bodyPr>
          <a:lstStyle/>
          <a:p>
            <a:r>
              <a:rPr lang="cs-CZ" dirty="0"/>
              <a:t>PROSTOROVÁ ORIENTACE</a:t>
            </a:r>
          </a:p>
        </p:txBody>
      </p:sp>
      <p:sp>
        <p:nvSpPr>
          <p:cNvPr id="3" name="Zástupný symbol pro obsah 2">
            <a:extLst>
              <a:ext uri="{FF2B5EF4-FFF2-40B4-BE49-F238E27FC236}">
                <a16:creationId xmlns:a16="http://schemas.microsoft.com/office/drawing/2014/main" id="{D95A96B9-AD04-40BE-ABFE-2110EF04C743}"/>
              </a:ext>
            </a:extLst>
          </p:cNvPr>
          <p:cNvSpPr>
            <a:spLocks noGrp="1"/>
          </p:cNvSpPr>
          <p:nvPr>
            <p:ph idx="1"/>
          </p:nvPr>
        </p:nvSpPr>
        <p:spPr>
          <a:xfrm>
            <a:off x="2208213" y="798990"/>
            <a:ext cx="9372600" cy="4916010"/>
          </a:xfrm>
        </p:spPr>
        <p:txBody>
          <a:bodyPr/>
          <a:lstStyle/>
          <a:p>
            <a:pPr lvl="0"/>
            <a:r>
              <a:rPr lang="cs-CZ" dirty="0"/>
              <a:t>nacvičování základních pojmů (nahoře, dole, uprostřed, před, za, hned před, hned za, mezi, pod, vedle, u),</a:t>
            </a:r>
          </a:p>
          <a:p>
            <a:pPr lvl="0"/>
            <a:r>
              <a:rPr lang="cs-CZ" dirty="0"/>
              <a:t>hra na tělo – (zvedni pravou ruku, pohlaď se levou rukou, poškrábej mě nahoře na zádech…),</a:t>
            </a:r>
          </a:p>
          <a:p>
            <a:pPr lvl="0"/>
            <a:r>
              <a:rPr lang="cs-CZ" dirty="0"/>
              <a:t>určování vzájemné polohy dvou různých objektů (např. pod stolem je židlička); rozhodování o vzájemné poloze dvou objektů (je - není něco v tašce),</a:t>
            </a:r>
          </a:p>
          <a:p>
            <a:pPr lvl="0"/>
            <a:r>
              <a:rPr lang="cs-CZ" dirty="0"/>
              <a:t>vyhledání věcí na obrázku s pojmy dole/nahoře, vpravo/vlevo,</a:t>
            </a:r>
          </a:p>
          <a:p>
            <a:pPr lvl="0"/>
            <a:r>
              <a:rPr lang="cs-CZ" dirty="0"/>
              <a:t>zakreslování jednoduchých obrázků podle diktátu (zakresli na výkres do pravého rohu nahoru míček…).</a:t>
            </a:r>
          </a:p>
          <a:p>
            <a:endParaRPr lang="cs-CZ" dirty="0"/>
          </a:p>
        </p:txBody>
      </p:sp>
    </p:spTree>
    <p:extLst>
      <p:ext uri="{BB962C8B-B14F-4D97-AF65-F5344CB8AC3E}">
        <p14:creationId xmlns:p14="http://schemas.microsoft.com/office/powerpoint/2010/main" val="49660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1CC8C68-8085-4323-A5A1-CB75EA313320}"/>
              </a:ext>
            </a:extLst>
          </p:cNvPr>
          <p:cNvSpPr>
            <a:spLocks noGrp="1"/>
          </p:cNvSpPr>
          <p:nvPr>
            <p:ph idx="1"/>
          </p:nvPr>
        </p:nvSpPr>
        <p:spPr>
          <a:xfrm>
            <a:off x="2208213" y="852256"/>
            <a:ext cx="9372600" cy="4862744"/>
          </a:xfrm>
        </p:spPr>
        <p:txBody>
          <a:bodyPr/>
          <a:lstStyle/>
          <a:p>
            <a:pPr lvl="0"/>
            <a:r>
              <a:rPr lang="cs-CZ" b="1" dirty="0"/>
              <a:t>Vymýšlení slov opačného významu</a:t>
            </a:r>
            <a:r>
              <a:rPr lang="cs-CZ" dirty="0"/>
              <a:t> (antonyma) - např. velký - malý, těžký – lehký, tvrdý – měkký, … postupně zkoušet těžší (bohatý – chudý, veselý - smutný, obtížný – snadný).</a:t>
            </a:r>
          </a:p>
          <a:p>
            <a:pPr lvl="0"/>
            <a:r>
              <a:rPr lang="cs-CZ" b="1" dirty="0"/>
              <a:t>Vymýšlení slov stejného významu</a:t>
            </a:r>
            <a:r>
              <a:rPr lang="cs-CZ" dirty="0"/>
              <a:t> (synonyma) – je to pro předškoláky ještě obvykle dosti náročné – volte proto jednoduchá slova a dávejte předem srozumitelné příklady- například: kluk – hoch , holka – dívka, pes – hafan.</a:t>
            </a:r>
          </a:p>
          <a:p>
            <a:pPr lvl="0"/>
            <a:r>
              <a:rPr lang="cs-CZ" dirty="0"/>
              <a:t>Řešení běžných situací, které by dítě v tomto věku už mohlo zvládnout.</a:t>
            </a:r>
          </a:p>
          <a:p>
            <a:pPr lvl="0"/>
            <a:r>
              <a:rPr lang="cs-CZ" dirty="0"/>
              <a:t>Třídění předmětů podle určitého hlediska (předměty třídíme podle barvy, velikosti, tvaru, materiálu…). </a:t>
            </a:r>
          </a:p>
          <a:p>
            <a:endParaRPr lang="cs-CZ" dirty="0"/>
          </a:p>
        </p:txBody>
      </p:sp>
    </p:spTree>
    <p:extLst>
      <p:ext uri="{BB962C8B-B14F-4D97-AF65-F5344CB8AC3E}">
        <p14:creationId xmlns:p14="http://schemas.microsoft.com/office/powerpoint/2010/main" val="258102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541ED-71C1-4B93-B476-AC9C02203218}"/>
              </a:ext>
            </a:extLst>
          </p:cNvPr>
          <p:cNvSpPr>
            <a:spLocks noGrp="1"/>
          </p:cNvSpPr>
          <p:nvPr>
            <p:ph type="title"/>
          </p:nvPr>
        </p:nvSpPr>
        <p:spPr>
          <a:xfrm>
            <a:off x="2208213" y="304800"/>
            <a:ext cx="9372600" cy="662866"/>
          </a:xfrm>
        </p:spPr>
        <p:txBody>
          <a:bodyPr>
            <a:normAutofit fontScale="90000"/>
          </a:bodyPr>
          <a:lstStyle/>
          <a:p>
            <a:r>
              <a:rPr lang="cs-CZ" b="1" dirty="0"/>
              <a:t>Sociální dovednosti a emoční zralost, </a:t>
            </a:r>
            <a:br>
              <a:rPr lang="cs-CZ" dirty="0"/>
            </a:br>
            <a:endParaRPr lang="cs-CZ" dirty="0"/>
          </a:p>
        </p:txBody>
      </p:sp>
      <p:sp>
        <p:nvSpPr>
          <p:cNvPr id="3" name="Zástupný symbol pro obsah 2">
            <a:extLst>
              <a:ext uri="{FF2B5EF4-FFF2-40B4-BE49-F238E27FC236}">
                <a16:creationId xmlns:a16="http://schemas.microsoft.com/office/drawing/2014/main" id="{73FC4315-3683-47CC-98D6-39F62FB36986}"/>
              </a:ext>
            </a:extLst>
          </p:cNvPr>
          <p:cNvSpPr>
            <a:spLocks noGrp="1"/>
          </p:cNvSpPr>
          <p:nvPr>
            <p:ph idx="1"/>
          </p:nvPr>
        </p:nvSpPr>
        <p:spPr>
          <a:xfrm>
            <a:off x="2208213" y="603682"/>
            <a:ext cx="9372600" cy="5111318"/>
          </a:xfrm>
        </p:spPr>
        <p:txBody>
          <a:bodyPr/>
          <a:lstStyle/>
          <a:p>
            <a:pPr lvl="0"/>
            <a:r>
              <a:rPr lang="cs-CZ" dirty="0"/>
              <a:t>Trénujte dítě ke zvládnutí odloučení se od rodičů.</a:t>
            </a:r>
          </a:p>
          <a:p>
            <a:pPr lvl="0"/>
            <a:r>
              <a:rPr lang="cs-CZ" dirty="0"/>
              <a:t>Trénujte dítě k sebekontrole a schopnosti odložit bezprostřední splnění svých přání.</a:t>
            </a:r>
          </a:p>
          <a:p>
            <a:pPr lvl="0"/>
            <a:r>
              <a:rPr lang="cs-CZ" dirty="0"/>
              <a:t>Posilujte schopnost dítěte zvládat vlastní emoce (vztek, zlost..).</a:t>
            </a:r>
          </a:p>
          <a:p>
            <a:pPr lvl="0"/>
            <a:r>
              <a:rPr lang="cs-CZ" dirty="0"/>
              <a:t>Veďte dítě k respektování jiné („</a:t>
            </a:r>
            <a:r>
              <a:rPr lang="cs-CZ" dirty="0" err="1"/>
              <a:t>nerodičovské</a:t>
            </a:r>
            <a:r>
              <a:rPr lang="cs-CZ" dirty="0"/>
              <a:t>“) autority.</a:t>
            </a:r>
          </a:p>
          <a:p>
            <a:pPr lvl="0"/>
            <a:r>
              <a:rPr lang="cs-CZ" dirty="0"/>
              <a:t>Umožněte dítěti dostatečný pobyt v kolektivu vrstevníků a veďte jej ke spolupráci s ostatními dětmi.</a:t>
            </a:r>
          </a:p>
          <a:p>
            <a:pPr lvl="0"/>
            <a:r>
              <a:rPr lang="cs-CZ" dirty="0"/>
              <a:t>Trénujte dítě v dodržování stanovených pravidel chování; pravidel hry apod.</a:t>
            </a:r>
          </a:p>
          <a:p>
            <a:endParaRPr lang="cs-CZ" dirty="0"/>
          </a:p>
        </p:txBody>
      </p:sp>
    </p:spTree>
    <p:extLst>
      <p:ext uri="{BB962C8B-B14F-4D97-AF65-F5344CB8AC3E}">
        <p14:creationId xmlns:p14="http://schemas.microsoft.com/office/powerpoint/2010/main" val="334183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10282-63F8-4D6F-897C-2BA719199AE4}"/>
              </a:ext>
            </a:extLst>
          </p:cNvPr>
          <p:cNvSpPr>
            <a:spLocks noGrp="1"/>
          </p:cNvSpPr>
          <p:nvPr>
            <p:ph type="title"/>
          </p:nvPr>
        </p:nvSpPr>
        <p:spPr>
          <a:xfrm>
            <a:off x="2208213" y="304800"/>
            <a:ext cx="9372600" cy="1026850"/>
          </a:xfrm>
        </p:spPr>
        <p:txBody>
          <a:bodyPr/>
          <a:lstStyle/>
          <a:p>
            <a:r>
              <a:rPr lang="cs-CZ" b="1" dirty="0"/>
              <a:t>Soustředění, pracovní výdrž, pracovní návyky</a:t>
            </a:r>
            <a:br>
              <a:rPr lang="cs-CZ" dirty="0"/>
            </a:br>
            <a:endParaRPr lang="cs-CZ" dirty="0"/>
          </a:p>
        </p:txBody>
      </p:sp>
      <p:sp>
        <p:nvSpPr>
          <p:cNvPr id="3" name="Zástupný symbol pro obsah 2">
            <a:extLst>
              <a:ext uri="{FF2B5EF4-FFF2-40B4-BE49-F238E27FC236}">
                <a16:creationId xmlns:a16="http://schemas.microsoft.com/office/drawing/2014/main" id="{AA2CAD14-1AAB-4E9C-900E-02F8DC6F9764}"/>
              </a:ext>
            </a:extLst>
          </p:cNvPr>
          <p:cNvSpPr>
            <a:spLocks noGrp="1"/>
          </p:cNvSpPr>
          <p:nvPr>
            <p:ph idx="1"/>
          </p:nvPr>
        </p:nvSpPr>
        <p:spPr>
          <a:xfrm>
            <a:off x="2208213" y="1127464"/>
            <a:ext cx="9372600" cy="4587536"/>
          </a:xfrm>
        </p:spPr>
        <p:txBody>
          <a:bodyPr>
            <a:normAutofit lnSpcReduction="10000"/>
          </a:bodyPr>
          <a:lstStyle/>
          <a:p>
            <a:pPr lvl="0"/>
            <a:r>
              <a:rPr lang="cs-CZ" dirty="0"/>
              <a:t>Pros rozvoj soustředění, výdrže a návyku lze využívat různé pracovní sešity a listy určené pro rozvíjení výše uvedených schopností. Musí být přiměřené věku a schopnostem. </a:t>
            </a:r>
          </a:p>
          <a:p>
            <a:pPr lvl="0"/>
            <a:r>
              <a:rPr lang="cs-CZ" dirty="0"/>
              <a:t>Účelem při tom je aby si dítě postupně zvykalo na takovéto úkolové situace a učilo se v nich neodbíhat k jiným činnostem a snažit se pracovat až do ukončení úkolu.</a:t>
            </a:r>
          </a:p>
          <a:p>
            <a:pPr lvl="0"/>
            <a:r>
              <a:rPr lang="cs-CZ" dirty="0"/>
              <a:t>Zadávejte proto dítěti jen tak časově „dlouhé“ úkoly, jaké je aktuálně dítě zvládnout! Snažte se předejít tomu, že budete pracovat sice déle, ale za cenu různého odbíhání dítěte od úkolu. – Dítě by takto bylo podporováno v nežádoucím návyku!</a:t>
            </a:r>
          </a:p>
          <a:p>
            <a:pPr lvl="0"/>
            <a:r>
              <a:rPr lang="cs-CZ" dirty="0"/>
              <a:t>Učte také dítě rozlišovat postupně mezi zcela volnou hrou a úkolovou činností (byť prováděnou hravou formou).</a:t>
            </a:r>
          </a:p>
          <a:p>
            <a:pPr lvl="0"/>
            <a:r>
              <a:rPr lang="cs-CZ" b="1" dirty="0"/>
              <a:t>Trénujte dítě v samostatnosti - ukládání si svých věcí a hraček, příprava baťůžku do školky, oblékání se apod.</a:t>
            </a:r>
            <a:endParaRPr lang="cs-CZ" dirty="0"/>
          </a:p>
          <a:p>
            <a:endParaRPr lang="cs-CZ" dirty="0"/>
          </a:p>
        </p:txBody>
      </p:sp>
    </p:spTree>
    <p:extLst>
      <p:ext uri="{BB962C8B-B14F-4D97-AF65-F5344CB8AC3E}">
        <p14:creationId xmlns:p14="http://schemas.microsoft.com/office/powerpoint/2010/main" val="47482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18321-5B9B-4C14-8C78-07CB98B60F70}"/>
              </a:ext>
            </a:extLst>
          </p:cNvPr>
          <p:cNvSpPr>
            <a:spLocks noGrp="1"/>
          </p:cNvSpPr>
          <p:nvPr>
            <p:ph type="title"/>
          </p:nvPr>
        </p:nvSpPr>
        <p:spPr>
          <a:xfrm>
            <a:off x="2305868" y="542792"/>
            <a:ext cx="9372600" cy="1200416"/>
          </a:xfrm>
        </p:spPr>
        <p:txBody>
          <a:bodyPr/>
          <a:lstStyle/>
          <a:p>
            <a:r>
              <a:rPr lang="cs-CZ" dirty="0"/>
              <a:t>PROSÍM, NESTRAŠTE DĚTI ŠKOLOU! </a:t>
            </a:r>
          </a:p>
        </p:txBody>
      </p:sp>
      <p:pic>
        <p:nvPicPr>
          <p:cNvPr id="5" name="Zástupný symbol pro obsah 4">
            <a:extLst>
              <a:ext uri="{FF2B5EF4-FFF2-40B4-BE49-F238E27FC236}">
                <a16:creationId xmlns:a16="http://schemas.microsoft.com/office/drawing/2014/main" id="{07206F7C-C895-40B8-BD7C-1BBBB38751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5052" y="2086462"/>
            <a:ext cx="4185936" cy="3535238"/>
          </a:xfrm>
        </p:spPr>
      </p:pic>
    </p:spTree>
    <p:extLst>
      <p:ext uri="{BB962C8B-B14F-4D97-AF65-F5344CB8AC3E}">
        <p14:creationId xmlns:p14="http://schemas.microsoft.com/office/powerpoint/2010/main" val="133334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C766CE1-9AE0-43D9-BA1B-CFE35780367F}"/>
              </a:ext>
            </a:extLst>
          </p:cNvPr>
          <p:cNvGraphicFramePr>
            <a:graphicFrameLocks noGrp="1"/>
          </p:cNvGraphicFramePr>
          <p:nvPr>
            <p:extLst>
              <p:ext uri="{D42A27DB-BD31-4B8C-83A1-F6EECF244321}">
                <p14:modId xmlns:p14="http://schemas.microsoft.com/office/powerpoint/2010/main" val="4106528780"/>
              </p:ext>
            </p:extLst>
          </p:nvPr>
        </p:nvGraphicFramePr>
        <p:xfrm>
          <a:off x="2208213" y="1038687"/>
          <a:ext cx="9372600" cy="4323429"/>
        </p:xfrm>
        <a:graphic>
          <a:graphicData uri="http://schemas.openxmlformats.org/drawingml/2006/table">
            <a:tbl>
              <a:tblPr firstRow="1" firstCol="1" bandRow="1">
                <a:tableStyleId>{B301B821-A1FF-4177-AEE7-76D212191A09}</a:tableStyleId>
              </a:tblPr>
              <a:tblGrid>
                <a:gridCol w="4686300">
                  <a:extLst>
                    <a:ext uri="{9D8B030D-6E8A-4147-A177-3AD203B41FA5}">
                      <a16:colId xmlns:a16="http://schemas.microsoft.com/office/drawing/2014/main" val="2584619762"/>
                    </a:ext>
                  </a:extLst>
                </a:gridCol>
                <a:gridCol w="4686300">
                  <a:extLst>
                    <a:ext uri="{9D8B030D-6E8A-4147-A177-3AD203B41FA5}">
                      <a16:colId xmlns:a16="http://schemas.microsoft.com/office/drawing/2014/main" val="3912344586"/>
                    </a:ext>
                  </a:extLst>
                </a:gridCol>
              </a:tblGrid>
              <a:tr h="480381">
                <a:tc>
                  <a:txBody>
                    <a:bodyPr/>
                    <a:lstStyle/>
                    <a:p>
                      <a:pPr>
                        <a:lnSpc>
                          <a:spcPct val="107000"/>
                        </a:lnSpc>
                        <a:spcAft>
                          <a:spcPts val="0"/>
                        </a:spcAft>
                      </a:pPr>
                      <a:r>
                        <a:rPr lang="cs-CZ" sz="1200" u="sng">
                          <a:solidFill>
                            <a:schemeClr val="tx2"/>
                          </a:solidFill>
                          <a:effectLst/>
                          <a:hlinkClick r:id="rId2" tooltip="stáhnout">
                            <a:extLst>
                              <a:ext uri="{A12FA001-AC4F-418D-AE19-62706E023703}">
                                <ahyp:hlinkClr xmlns:ahyp="http://schemas.microsoft.com/office/drawing/2018/hyperlinkcolor" val="tx"/>
                              </a:ext>
                            </a:extLst>
                          </a:hlinkClick>
                        </a:rPr>
                        <a:t>Metodický portál - RVP.cz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56378708"/>
                  </a:ext>
                </a:extLst>
              </a:tr>
              <a:tr h="480381">
                <a:tc>
                  <a:txBody>
                    <a:bodyPr/>
                    <a:lstStyle/>
                    <a:p>
                      <a:pPr>
                        <a:lnSpc>
                          <a:spcPct val="107000"/>
                        </a:lnSpc>
                        <a:spcAft>
                          <a:spcPts val="0"/>
                        </a:spcAft>
                      </a:pPr>
                      <a:r>
                        <a:rPr lang="cs-CZ" sz="1200" u="sng">
                          <a:solidFill>
                            <a:schemeClr val="tx2"/>
                          </a:solidFill>
                          <a:effectLst/>
                          <a:hlinkClick r:id="rId3" tooltip="stáhnout">
                            <a:extLst>
                              <a:ext uri="{A12FA001-AC4F-418D-AE19-62706E023703}">
                                <ahyp:hlinkClr xmlns:ahyp="http://schemas.microsoft.com/office/drawing/2018/hyperlinkcolor" val="tx"/>
                              </a:ext>
                            </a:extLst>
                          </a:hlinkClick>
                        </a:rPr>
                        <a:t>Předškoláci - magazín pro učitele i rodiče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50881031"/>
                  </a:ext>
                </a:extLst>
              </a:tr>
              <a:tr h="480381">
                <a:tc>
                  <a:txBody>
                    <a:bodyPr/>
                    <a:lstStyle/>
                    <a:p>
                      <a:pPr>
                        <a:lnSpc>
                          <a:spcPct val="107000"/>
                        </a:lnSpc>
                        <a:spcAft>
                          <a:spcPts val="0"/>
                        </a:spcAft>
                      </a:pPr>
                      <a:r>
                        <a:rPr lang="cs-CZ" sz="1200" u="sng">
                          <a:solidFill>
                            <a:schemeClr val="tx2"/>
                          </a:solidFill>
                          <a:effectLst/>
                          <a:hlinkClick r:id="rId4" tooltip="stáhnout">
                            <a:extLst>
                              <a:ext uri="{A12FA001-AC4F-418D-AE19-62706E023703}">
                                <ahyp:hlinkClr xmlns:ahyp="http://schemas.microsoft.com/office/drawing/2018/hyperlinkcolor" val="tx"/>
                              </a:ext>
                            </a:extLst>
                          </a:hlinkClick>
                        </a:rPr>
                        <a:t>Dětské stránky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69521933"/>
                  </a:ext>
                </a:extLst>
              </a:tr>
              <a:tr h="480381">
                <a:tc>
                  <a:txBody>
                    <a:bodyPr/>
                    <a:lstStyle/>
                    <a:p>
                      <a:pPr>
                        <a:lnSpc>
                          <a:spcPct val="107000"/>
                        </a:lnSpc>
                        <a:spcAft>
                          <a:spcPts val="0"/>
                        </a:spcAft>
                      </a:pPr>
                      <a:r>
                        <a:rPr lang="cs-CZ" sz="1200" u="sng">
                          <a:solidFill>
                            <a:schemeClr val="tx2"/>
                          </a:solidFill>
                          <a:effectLst/>
                          <a:hlinkClick r:id="rId5" tooltip="stáhnout">
                            <a:extLst>
                              <a:ext uri="{A12FA001-AC4F-418D-AE19-62706E023703}">
                                <ahyp:hlinkClr xmlns:ahyp="http://schemas.microsoft.com/office/drawing/2018/hyperlinkcolor" val="tx"/>
                              </a:ext>
                            </a:extLst>
                          </a:hlinkClick>
                        </a:rPr>
                        <a:t>Veselá Chaloupka - předškoláci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89134892"/>
                  </a:ext>
                </a:extLst>
              </a:tr>
              <a:tr h="480381">
                <a:tc>
                  <a:txBody>
                    <a:bodyPr/>
                    <a:lstStyle/>
                    <a:p>
                      <a:pPr>
                        <a:lnSpc>
                          <a:spcPct val="107000"/>
                        </a:lnSpc>
                        <a:spcAft>
                          <a:spcPts val="0"/>
                        </a:spcAft>
                      </a:pPr>
                      <a:r>
                        <a:rPr lang="cs-CZ" sz="1200" u="sng">
                          <a:solidFill>
                            <a:schemeClr val="tx2"/>
                          </a:solidFill>
                          <a:effectLst/>
                          <a:hlinkClick r:id="rId6" tooltip="stáhnout">
                            <a:extLst>
                              <a:ext uri="{A12FA001-AC4F-418D-AE19-62706E023703}">
                                <ahyp:hlinkClr xmlns:ahyp="http://schemas.microsoft.com/office/drawing/2018/hyperlinkcolor" val="tx"/>
                              </a:ext>
                            </a:extLst>
                          </a:hlinkClick>
                        </a:rPr>
                        <a:t>Špetka webové inspirace pro práci s předškoláky - Impulsy.kjm.cz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46854977"/>
                  </a:ext>
                </a:extLst>
              </a:tr>
              <a:tr h="480381">
                <a:tc>
                  <a:txBody>
                    <a:bodyPr/>
                    <a:lstStyle/>
                    <a:p>
                      <a:pPr>
                        <a:lnSpc>
                          <a:spcPct val="107000"/>
                        </a:lnSpc>
                        <a:spcAft>
                          <a:spcPts val="0"/>
                        </a:spcAft>
                      </a:pPr>
                      <a:r>
                        <a:rPr lang="cs-CZ" sz="1200" u="sng">
                          <a:solidFill>
                            <a:schemeClr val="tx2"/>
                          </a:solidFill>
                          <a:effectLst/>
                          <a:hlinkClick r:id="rId7" tooltip="stáhnout">
                            <a:extLst>
                              <a:ext uri="{A12FA001-AC4F-418D-AE19-62706E023703}">
                                <ahyp:hlinkClr xmlns:ahyp="http://schemas.microsoft.com/office/drawing/2018/hyperlinkcolor" val="tx"/>
                              </a:ext>
                            </a:extLst>
                          </a:hlinkClick>
                        </a:rPr>
                        <a:t>Šikovný Cvrček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30445456"/>
                  </a:ext>
                </a:extLst>
              </a:tr>
              <a:tr h="480381">
                <a:tc>
                  <a:txBody>
                    <a:bodyPr/>
                    <a:lstStyle/>
                    <a:p>
                      <a:pPr>
                        <a:lnSpc>
                          <a:spcPct val="107000"/>
                        </a:lnSpc>
                        <a:spcAft>
                          <a:spcPts val="0"/>
                        </a:spcAft>
                      </a:pPr>
                      <a:r>
                        <a:rPr lang="cs-CZ" sz="1200" u="sng" dirty="0">
                          <a:solidFill>
                            <a:schemeClr val="tx2"/>
                          </a:solidFill>
                          <a:effectLst/>
                          <a:hlinkClick r:id="rId8" tooltip="stáhnout">
                            <a:extLst>
                              <a:ext uri="{A12FA001-AC4F-418D-AE19-62706E023703}">
                                <ahyp:hlinkClr xmlns:ahyp="http://schemas.microsoft.com/office/drawing/2018/hyperlinkcolor" val="tx"/>
                              </a:ext>
                            </a:extLst>
                          </a:hlinkClick>
                        </a:rPr>
                        <a:t>Maminkám - pracovní listy, logické myšlení 4 až 6 let </a:t>
                      </a:r>
                      <a:endParaRPr lang="cs-CZ"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6315154"/>
                  </a:ext>
                </a:extLst>
              </a:tr>
              <a:tr h="480381">
                <a:tc>
                  <a:txBody>
                    <a:bodyPr/>
                    <a:lstStyle/>
                    <a:p>
                      <a:pPr>
                        <a:lnSpc>
                          <a:spcPct val="107000"/>
                        </a:lnSpc>
                        <a:spcAft>
                          <a:spcPts val="0"/>
                        </a:spcAft>
                      </a:pPr>
                      <a:r>
                        <a:rPr lang="cs-CZ" sz="1200" u="sng">
                          <a:solidFill>
                            <a:schemeClr val="tx2"/>
                          </a:solidFill>
                          <a:effectLst/>
                          <a:hlinkClick r:id="rId9" tooltip="stáhnout">
                            <a:extLst>
                              <a:ext uri="{A12FA001-AC4F-418D-AE19-62706E023703}">
                                <ahyp:hlinkClr xmlns:ahyp="http://schemas.microsoft.com/office/drawing/2018/hyperlinkcolor" val="tx"/>
                              </a:ext>
                            </a:extLst>
                          </a:hlinkClick>
                        </a:rPr>
                        <a:t>Maminkám - pracovní listy pro předškoláky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8156255"/>
                  </a:ext>
                </a:extLst>
              </a:tr>
              <a:tr h="480381">
                <a:tc>
                  <a:txBody>
                    <a:bodyPr/>
                    <a:lstStyle/>
                    <a:p>
                      <a:pPr>
                        <a:lnSpc>
                          <a:spcPct val="107000"/>
                        </a:lnSpc>
                        <a:spcAft>
                          <a:spcPts val="0"/>
                        </a:spcAft>
                      </a:pPr>
                      <a:r>
                        <a:rPr lang="cs-CZ" sz="1200" u="sng">
                          <a:solidFill>
                            <a:schemeClr val="tx2"/>
                          </a:solidFill>
                          <a:effectLst/>
                          <a:hlinkClick r:id="rId10" tooltip="stáhnout">
                            <a:extLst>
                              <a:ext uri="{A12FA001-AC4F-418D-AE19-62706E023703}">
                                <ahyp:hlinkClr xmlns:ahyp="http://schemas.microsoft.com/office/drawing/2018/hyperlinkcolor" val="tx"/>
                              </a:ext>
                            </a:extLst>
                          </a:hlinkClick>
                        </a:rPr>
                        <a:t>DYS-centrum - předškolácí </a:t>
                      </a:r>
                      <a:endParaRPr lang="cs-CZ"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cs-CZ" sz="1100" dirty="0">
                        <a:solidFill>
                          <a:schemeClr val="tx2"/>
                        </a:solidFill>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52427383"/>
                  </a:ext>
                </a:extLst>
              </a:tr>
            </a:tbl>
          </a:graphicData>
        </a:graphic>
      </p:graphicFrame>
    </p:spTree>
    <p:extLst>
      <p:ext uri="{BB962C8B-B14F-4D97-AF65-F5344CB8AC3E}">
        <p14:creationId xmlns:p14="http://schemas.microsoft.com/office/powerpoint/2010/main" val="360778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6E11C7-FA06-4640-BED3-E55672B87BF0}"/>
              </a:ext>
            </a:extLst>
          </p:cNvPr>
          <p:cNvSpPr>
            <a:spLocks noGrp="1"/>
          </p:cNvSpPr>
          <p:nvPr>
            <p:ph type="title"/>
          </p:nvPr>
        </p:nvSpPr>
        <p:spPr/>
        <p:txBody>
          <a:bodyPr/>
          <a:lstStyle/>
          <a:p>
            <a:r>
              <a:rPr lang="cs-CZ" dirty="0"/>
              <a:t>Jednoduché učení</a:t>
            </a:r>
            <a:br>
              <a:rPr lang="cs-CZ" dirty="0"/>
            </a:br>
            <a:endParaRPr lang="cs-CZ" dirty="0"/>
          </a:p>
        </p:txBody>
      </p:sp>
      <p:pic>
        <p:nvPicPr>
          <p:cNvPr id="3" name="Obrázek 2">
            <a:extLst>
              <a:ext uri="{FF2B5EF4-FFF2-40B4-BE49-F238E27FC236}">
                <a16:creationId xmlns:a16="http://schemas.microsoft.com/office/drawing/2014/main" id="{AF9ECCAC-A28D-4C6B-BC05-47D18C2DAF6C}"/>
              </a:ext>
            </a:extLst>
          </p:cNvPr>
          <p:cNvPicPr>
            <a:picLocks noChangeAspect="1"/>
          </p:cNvPicPr>
          <p:nvPr/>
        </p:nvPicPr>
        <p:blipFill>
          <a:blip r:embed="rId2"/>
          <a:stretch>
            <a:fillRect/>
          </a:stretch>
        </p:blipFill>
        <p:spPr>
          <a:xfrm>
            <a:off x="1802167" y="1294960"/>
            <a:ext cx="8892419" cy="4681005"/>
          </a:xfrm>
          <a:prstGeom prst="rect">
            <a:avLst/>
          </a:prstGeom>
        </p:spPr>
      </p:pic>
    </p:spTree>
    <p:extLst>
      <p:ext uri="{BB962C8B-B14F-4D97-AF65-F5344CB8AC3E}">
        <p14:creationId xmlns:p14="http://schemas.microsoft.com/office/powerpoint/2010/main" val="231024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165F14B-7B63-4DDE-9D38-4EA63707391A}"/>
              </a:ext>
            </a:extLst>
          </p:cNvPr>
          <p:cNvSpPr/>
          <p:nvPr/>
        </p:nvSpPr>
        <p:spPr>
          <a:xfrm>
            <a:off x="2956265" y="3244333"/>
            <a:ext cx="4779768" cy="2585323"/>
          </a:xfrm>
          <a:prstGeom prst="rect">
            <a:avLst/>
          </a:prstGeom>
        </p:spPr>
        <p:txBody>
          <a:bodyPr wrap="square">
            <a:spAutoFit/>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
        <p:nvSpPr>
          <p:cNvPr id="3" name="Nadpis 1">
            <a:extLst>
              <a:ext uri="{FF2B5EF4-FFF2-40B4-BE49-F238E27FC236}">
                <a16:creationId xmlns:a16="http://schemas.microsoft.com/office/drawing/2014/main" id="{8E4BF09F-E249-406C-BD1E-E58250D31650}"/>
              </a:ext>
            </a:extLst>
          </p:cNvPr>
          <p:cNvSpPr txBox="1">
            <a:spLocks/>
          </p:cNvSpPr>
          <p:nvPr/>
        </p:nvSpPr>
        <p:spPr>
          <a:xfrm>
            <a:off x="3471485" y="2361460"/>
            <a:ext cx="5249029" cy="2896340"/>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cs-CZ" dirty="0"/>
              <a:t>Děkuji za pozornost.</a:t>
            </a:r>
          </a:p>
          <a:p>
            <a:pPr algn="ctr"/>
            <a:endParaRPr lang="cs-CZ" dirty="0"/>
          </a:p>
          <a:p>
            <a:pPr algn="ctr"/>
            <a:r>
              <a:rPr lang="cs-CZ" dirty="0"/>
              <a:t>Mgr. Hana Folprechtová</a:t>
            </a:r>
          </a:p>
          <a:p>
            <a:pPr algn="ctr"/>
            <a:r>
              <a:rPr lang="cs-CZ" dirty="0"/>
              <a:t>školní speciální pedagog</a:t>
            </a:r>
          </a:p>
          <a:p>
            <a:pPr algn="ctr"/>
            <a:r>
              <a:rPr lang="cs-CZ" dirty="0"/>
              <a:t>folprechtova@3zs.jicin.cz</a:t>
            </a:r>
          </a:p>
          <a:p>
            <a:endParaRPr lang="cs-CZ" dirty="0"/>
          </a:p>
        </p:txBody>
      </p:sp>
    </p:spTree>
    <p:extLst>
      <p:ext uri="{BB962C8B-B14F-4D97-AF65-F5344CB8AC3E}">
        <p14:creationId xmlns:p14="http://schemas.microsoft.com/office/powerpoint/2010/main" val="48242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161BCE5-FEE3-4568-A293-50CF78C3FDE5}"/>
              </a:ext>
            </a:extLst>
          </p:cNvPr>
          <p:cNvSpPr>
            <a:spLocks noGrp="1"/>
          </p:cNvSpPr>
          <p:nvPr>
            <p:ph idx="1"/>
          </p:nvPr>
        </p:nvSpPr>
        <p:spPr>
          <a:xfrm>
            <a:off x="2208213" y="676923"/>
            <a:ext cx="9372600" cy="4114800"/>
          </a:xfrm>
        </p:spPr>
        <p:txBody>
          <a:bodyPr/>
          <a:lstStyle/>
          <a:p>
            <a:pPr lvl="0"/>
            <a:r>
              <a:rPr lang="cs-CZ" dirty="0"/>
              <a:t>Řeč by měla být bez větších nedostatků ve výslovnosti, dítě se snaží mluvit ve větách, dokáže vyjádřit myšlenku. Umí rozlišit minulost, přítomnost a budoucnost, stejně tak jednotné a množné číslo.</a:t>
            </a:r>
          </a:p>
          <a:p>
            <a:pPr lvl="0"/>
            <a:r>
              <a:rPr lang="cs-CZ" dirty="0"/>
              <a:t>Rozlišuje nahoře, dole, vedle, na, nad, před, pod, vedle, mezi, nahoře - dole, nízko - vysoko, první - poslední, daleko – blízko, dnes – včera, dřív - později atd.</a:t>
            </a:r>
          </a:p>
          <a:p>
            <a:pPr lvl="0"/>
            <a:r>
              <a:rPr lang="cs-CZ" dirty="0"/>
              <a:t>Napočítá do 5, pozná geometrické tvary.</a:t>
            </a:r>
          </a:p>
          <a:p>
            <a:pPr lvl="0"/>
            <a:r>
              <a:rPr lang="cs-CZ" dirty="0"/>
              <a:t>Umí seřadit 5 prvků podle velikosti.</a:t>
            </a:r>
          </a:p>
          <a:p>
            <a:pPr lvl="0"/>
            <a:r>
              <a:rPr lang="cs-CZ" dirty="0"/>
              <a:t>Roztřídí předměty do skupin podle tvaru, barvy, velikosti, …</a:t>
            </a:r>
          </a:p>
          <a:p>
            <a:r>
              <a:rPr lang="cs-CZ" dirty="0"/>
              <a:t>Odpoví na otázku.</a:t>
            </a:r>
          </a:p>
        </p:txBody>
      </p:sp>
    </p:spTree>
    <p:extLst>
      <p:ext uri="{BB962C8B-B14F-4D97-AF65-F5344CB8AC3E}">
        <p14:creationId xmlns:p14="http://schemas.microsoft.com/office/powerpoint/2010/main" val="88537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776A6A9-99C3-4CDC-980B-2291E12F2A5A}"/>
              </a:ext>
            </a:extLst>
          </p:cNvPr>
          <p:cNvSpPr>
            <a:spLocks noGrp="1"/>
          </p:cNvSpPr>
          <p:nvPr>
            <p:ph idx="1"/>
          </p:nvPr>
        </p:nvSpPr>
        <p:spPr>
          <a:xfrm>
            <a:off x="2208213" y="745724"/>
            <a:ext cx="9372600" cy="4969276"/>
          </a:xfrm>
        </p:spPr>
        <p:txBody>
          <a:bodyPr/>
          <a:lstStyle/>
          <a:p>
            <a:pPr lvl="0"/>
            <a:r>
              <a:rPr lang="cs-CZ" dirty="0"/>
              <a:t>Pozná, co do skupiny nepatří.</a:t>
            </a:r>
          </a:p>
          <a:p>
            <a:pPr lvl="0"/>
            <a:r>
              <a:rPr lang="cs-CZ" dirty="0"/>
              <a:t>Řekne krátkou básničku.</a:t>
            </a:r>
          </a:p>
          <a:p>
            <a:pPr lvl="0"/>
            <a:r>
              <a:rPr lang="cs-CZ" dirty="0"/>
              <a:t>Umí si zavázat tkaničku.</a:t>
            </a:r>
          </a:p>
          <a:p>
            <a:pPr lvl="0"/>
            <a:r>
              <a:rPr lang="cs-CZ" dirty="0"/>
              <a:t>Dítě by také mělo znát a používat základní společenská pravidla – pozdravit, poděkovat, omluvit se, poprosit.</a:t>
            </a:r>
          </a:p>
          <a:p>
            <a:pPr marL="45720" indent="0">
              <a:buNone/>
            </a:pPr>
            <a:endParaRPr lang="cs-CZ" dirty="0"/>
          </a:p>
        </p:txBody>
      </p:sp>
    </p:spTree>
    <p:extLst>
      <p:ext uri="{BB962C8B-B14F-4D97-AF65-F5344CB8AC3E}">
        <p14:creationId xmlns:p14="http://schemas.microsoft.com/office/powerpoint/2010/main" val="364398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A5086C-C94D-480F-80BE-82FE7A2B13B3}"/>
              </a:ext>
            </a:extLst>
          </p:cNvPr>
          <p:cNvSpPr>
            <a:spLocks noGrp="1"/>
          </p:cNvSpPr>
          <p:nvPr>
            <p:ph type="title"/>
          </p:nvPr>
        </p:nvSpPr>
        <p:spPr/>
        <p:txBody>
          <a:bodyPr/>
          <a:lstStyle/>
          <a:p>
            <a:r>
              <a:rPr lang="cs-CZ" dirty="0"/>
              <a:t>ŠKOLNÍ ZRALOST</a:t>
            </a:r>
          </a:p>
        </p:txBody>
      </p:sp>
      <p:sp>
        <p:nvSpPr>
          <p:cNvPr id="3" name="Zástupný symbol pro obsah 2">
            <a:extLst>
              <a:ext uri="{FF2B5EF4-FFF2-40B4-BE49-F238E27FC236}">
                <a16:creationId xmlns:a16="http://schemas.microsoft.com/office/drawing/2014/main" id="{D08DA3E9-4A24-4AAF-9927-B6AD46B5AA70}"/>
              </a:ext>
            </a:extLst>
          </p:cNvPr>
          <p:cNvSpPr>
            <a:spLocks noGrp="1"/>
          </p:cNvSpPr>
          <p:nvPr>
            <p:ph idx="1"/>
          </p:nvPr>
        </p:nvSpPr>
        <p:spPr/>
        <p:txBody>
          <a:bodyPr>
            <a:normAutofit fontScale="77500" lnSpcReduction="20000"/>
          </a:bodyPr>
          <a:lstStyle/>
          <a:p>
            <a:r>
              <a:rPr lang="cs-CZ" dirty="0"/>
              <a:t>Školní zralost je chápána jako dosažení takového stupně ve vývoji, aby se dítě mohlo bez problému zapojit do výchovně vzdělávacího procesu (Bednářová, Šmardová, 2011). Školní zralost zahrnuje fyzickou, psychickou, sociální a emocionální zralost, důležitá je také motivace.</a:t>
            </a:r>
          </a:p>
          <a:p>
            <a:pPr marL="45720" indent="0">
              <a:buNone/>
            </a:pPr>
            <a:r>
              <a:rPr lang="cs-CZ" dirty="0"/>
              <a:t>Školní připravenost se soustřeďuje do těchto sedmi schopnosti (Bednářová, Šmardová, 2011):</a:t>
            </a:r>
          </a:p>
          <a:p>
            <a:r>
              <a:rPr lang="cs-CZ" dirty="0"/>
              <a:t>sebevědomí,</a:t>
            </a:r>
          </a:p>
          <a:p>
            <a:r>
              <a:rPr lang="cs-CZ" dirty="0"/>
              <a:t>zvídavost,</a:t>
            </a:r>
          </a:p>
          <a:p>
            <a:r>
              <a:rPr lang="cs-CZ" dirty="0"/>
              <a:t>schopnost jednat s určitým cílem,</a:t>
            </a:r>
          </a:p>
          <a:p>
            <a:r>
              <a:rPr lang="cs-CZ" dirty="0"/>
              <a:t>sebeovládání,</a:t>
            </a:r>
          </a:p>
          <a:p>
            <a:r>
              <a:rPr lang="cs-CZ" dirty="0"/>
              <a:t>schopnost pracovat s ostatními,</a:t>
            </a:r>
          </a:p>
          <a:p>
            <a:r>
              <a:rPr lang="cs-CZ" dirty="0"/>
              <a:t>schopnost komunikovat,</a:t>
            </a:r>
          </a:p>
          <a:p>
            <a:r>
              <a:rPr lang="cs-CZ" dirty="0"/>
              <a:t>schopnost spolupracovat.</a:t>
            </a:r>
          </a:p>
          <a:p>
            <a:endParaRPr lang="cs-CZ" dirty="0"/>
          </a:p>
        </p:txBody>
      </p:sp>
    </p:spTree>
    <p:extLst>
      <p:ext uri="{BB962C8B-B14F-4D97-AF65-F5344CB8AC3E}">
        <p14:creationId xmlns:p14="http://schemas.microsoft.com/office/powerpoint/2010/main" val="283701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90ED57-6F1B-492F-8282-B5F6F85B3C61}"/>
              </a:ext>
            </a:extLst>
          </p:cNvPr>
          <p:cNvSpPr>
            <a:spLocks noGrp="1"/>
          </p:cNvSpPr>
          <p:nvPr>
            <p:ph type="title"/>
          </p:nvPr>
        </p:nvSpPr>
        <p:spPr/>
        <p:txBody>
          <a:bodyPr/>
          <a:lstStyle/>
          <a:p>
            <a:r>
              <a:rPr lang="cs-CZ" dirty="0"/>
              <a:t>FYZICKÁ ZRALOST</a:t>
            </a:r>
          </a:p>
        </p:txBody>
      </p:sp>
      <p:sp>
        <p:nvSpPr>
          <p:cNvPr id="3" name="Zástupný symbol pro obsah 2">
            <a:extLst>
              <a:ext uri="{FF2B5EF4-FFF2-40B4-BE49-F238E27FC236}">
                <a16:creationId xmlns:a16="http://schemas.microsoft.com/office/drawing/2014/main" id="{31EEF4DE-FC78-4892-8D70-DDE562708CD8}"/>
              </a:ext>
            </a:extLst>
          </p:cNvPr>
          <p:cNvSpPr>
            <a:spLocks noGrp="1"/>
          </p:cNvSpPr>
          <p:nvPr>
            <p:ph idx="1"/>
          </p:nvPr>
        </p:nvSpPr>
        <p:spPr/>
        <p:txBody>
          <a:bodyPr/>
          <a:lstStyle/>
          <a:p>
            <a:r>
              <a:rPr lang="cs-CZ" dirty="0"/>
              <a:t>Je dítě často nemocné? </a:t>
            </a:r>
          </a:p>
          <a:p>
            <a:r>
              <a:rPr lang="cs-CZ" dirty="0"/>
              <a:t>Je moc droboučké na to, aby uneslo školní tašku?</a:t>
            </a:r>
          </a:p>
          <a:p>
            <a:r>
              <a:rPr lang="cs-CZ" dirty="0"/>
              <a:t>Váha a výška nejsou hlavní ukazatele školní zralosti, ale drobnou konstituci může provázet zvýšená unavitelnost. </a:t>
            </a:r>
          </a:p>
          <a:p>
            <a:endParaRPr lang="cs-CZ" dirty="0"/>
          </a:p>
        </p:txBody>
      </p:sp>
    </p:spTree>
    <p:extLst>
      <p:ext uri="{BB962C8B-B14F-4D97-AF65-F5344CB8AC3E}">
        <p14:creationId xmlns:p14="http://schemas.microsoft.com/office/powerpoint/2010/main" val="26860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57927-3C23-4552-95E4-DB41F8BC0EE8}"/>
              </a:ext>
            </a:extLst>
          </p:cNvPr>
          <p:cNvSpPr>
            <a:spLocks noGrp="1"/>
          </p:cNvSpPr>
          <p:nvPr>
            <p:ph type="title"/>
          </p:nvPr>
        </p:nvSpPr>
        <p:spPr/>
        <p:txBody>
          <a:bodyPr/>
          <a:lstStyle/>
          <a:p>
            <a:r>
              <a:rPr lang="cs-CZ" dirty="0"/>
              <a:t>POZORNOST</a:t>
            </a:r>
          </a:p>
        </p:txBody>
      </p:sp>
      <p:sp>
        <p:nvSpPr>
          <p:cNvPr id="3" name="Zástupný symbol pro obsah 2">
            <a:extLst>
              <a:ext uri="{FF2B5EF4-FFF2-40B4-BE49-F238E27FC236}">
                <a16:creationId xmlns:a16="http://schemas.microsoft.com/office/drawing/2014/main" id="{22A1C1AF-BD1C-4F22-A7F9-0A66BBEB092A}"/>
              </a:ext>
            </a:extLst>
          </p:cNvPr>
          <p:cNvSpPr>
            <a:spLocks noGrp="1"/>
          </p:cNvSpPr>
          <p:nvPr>
            <p:ph idx="1"/>
          </p:nvPr>
        </p:nvSpPr>
        <p:spPr/>
        <p:txBody>
          <a:bodyPr/>
          <a:lstStyle/>
          <a:p>
            <a:r>
              <a:rPr lang="cs-CZ" dirty="0"/>
              <a:t>Pozornost je u předškoláků a školáků velmi důležitá, jelikož úzce souvisí s pracovní zralostí dítěte. Předškolák by se měl dokázat soustředit na zadaný úkol minimálně 15–20 minut. Pracovně zralé dítě poznáme tak, že je schopno se po dobu alespoň 15–20 minut soustředit jak na hru, kterou si samo vybralo, tak i na strukturovanou činnost, kterou si samo nevybralo (Otevřelová, 2016). </a:t>
            </a:r>
          </a:p>
          <a:p>
            <a:r>
              <a:rPr lang="cs-CZ" dirty="0"/>
              <a:t>Zvládá dítě úkoly, které vyžadují plné soustředění?</a:t>
            </a:r>
          </a:p>
          <a:p>
            <a:r>
              <a:rPr lang="cs-CZ" dirty="0"/>
              <a:t>Umí se soustředit na hru, kterou si samo vybralo?</a:t>
            </a:r>
          </a:p>
          <a:p>
            <a:r>
              <a:rPr lang="cs-CZ" dirty="0"/>
              <a:t>Převažuje u dítěte stále ještě hra před zájmem vypracovat předložené úkoly?</a:t>
            </a:r>
          </a:p>
          <a:p>
            <a:endParaRPr lang="cs-CZ" dirty="0"/>
          </a:p>
        </p:txBody>
      </p:sp>
    </p:spTree>
    <p:extLst>
      <p:ext uri="{BB962C8B-B14F-4D97-AF65-F5344CB8AC3E}">
        <p14:creationId xmlns:p14="http://schemas.microsoft.com/office/powerpoint/2010/main" val="410512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81C0752-E327-45D4-B84F-24039EF5AAAD}"/>
              </a:ext>
            </a:extLst>
          </p:cNvPr>
          <p:cNvSpPr>
            <a:spLocks noGrp="1"/>
          </p:cNvSpPr>
          <p:nvPr>
            <p:ph idx="1"/>
          </p:nvPr>
        </p:nvSpPr>
        <p:spPr>
          <a:xfrm>
            <a:off x="2208213" y="656948"/>
            <a:ext cx="9372600" cy="5058052"/>
          </a:xfrm>
        </p:spPr>
        <p:txBody>
          <a:bodyPr/>
          <a:lstStyle/>
          <a:p>
            <a:r>
              <a:rPr lang="cs-CZ" dirty="0"/>
              <a:t>Přestane dítě pracovat při sebemenší překážce a na práci rezignuje?</a:t>
            </a:r>
          </a:p>
          <a:p>
            <a:r>
              <a:rPr lang="cs-CZ" dirty="0"/>
              <a:t>Odbíhá dítě od prováděné činnosti?</a:t>
            </a:r>
          </a:p>
          <a:p>
            <a:r>
              <a:rPr lang="cs-CZ" dirty="0"/>
              <a:t>Má dítě potřebu dokončit započaté?</a:t>
            </a:r>
          </a:p>
          <a:p>
            <a:r>
              <a:rPr lang="cs-CZ" dirty="0"/>
              <a:t>Má dítě chuť vyplnit úkol bez odkladu s vnitřním nasazením?</a:t>
            </a:r>
          </a:p>
          <a:p>
            <a:r>
              <a:rPr lang="cs-CZ" dirty="0"/>
              <a:t>Ruší dítě jeho aktuální vnitřní stav? </a:t>
            </a:r>
          </a:p>
          <a:p>
            <a:r>
              <a:rPr lang="cs-CZ" dirty="0"/>
              <a:t>Daří se dítěti pracovat pouze s pomocí dospělého?</a:t>
            </a:r>
          </a:p>
          <a:p>
            <a:endParaRPr lang="cs-CZ" dirty="0"/>
          </a:p>
        </p:txBody>
      </p:sp>
    </p:spTree>
    <p:extLst>
      <p:ext uri="{BB962C8B-B14F-4D97-AF65-F5344CB8AC3E}">
        <p14:creationId xmlns:p14="http://schemas.microsoft.com/office/powerpoint/2010/main" val="390695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1DC50-D00E-4F88-8122-FF2290D48054}"/>
              </a:ext>
            </a:extLst>
          </p:cNvPr>
          <p:cNvSpPr>
            <a:spLocks noGrp="1"/>
          </p:cNvSpPr>
          <p:nvPr>
            <p:ph type="title"/>
          </p:nvPr>
        </p:nvSpPr>
        <p:spPr/>
        <p:txBody>
          <a:bodyPr/>
          <a:lstStyle/>
          <a:p>
            <a:r>
              <a:rPr lang="cs-CZ" dirty="0"/>
              <a:t>HRUBÁ MOTORIKA</a:t>
            </a:r>
          </a:p>
        </p:txBody>
      </p:sp>
      <p:sp>
        <p:nvSpPr>
          <p:cNvPr id="3" name="Zástupný symbol pro obsah 2">
            <a:extLst>
              <a:ext uri="{FF2B5EF4-FFF2-40B4-BE49-F238E27FC236}">
                <a16:creationId xmlns:a16="http://schemas.microsoft.com/office/drawing/2014/main" id="{FFDFD174-00E6-4F13-8860-5DC26082A166}"/>
              </a:ext>
            </a:extLst>
          </p:cNvPr>
          <p:cNvSpPr>
            <a:spLocks noGrp="1"/>
          </p:cNvSpPr>
          <p:nvPr>
            <p:ph idx="1"/>
          </p:nvPr>
        </p:nvSpPr>
        <p:spPr/>
        <p:txBody>
          <a:bodyPr/>
          <a:lstStyle/>
          <a:p>
            <a:r>
              <a:rPr lang="cs-CZ" dirty="0"/>
              <a:t>Hrubou motorikou se rozumí </a:t>
            </a:r>
            <a:r>
              <a:rPr lang="cs-CZ" b="1" dirty="0"/>
              <a:t>pohyby velkých svalových skupin – tedy nohou, rukou a trupu</a:t>
            </a:r>
            <a:r>
              <a:rPr lang="cs-CZ" dirty="0"/>
              <a:t>. Je to vlastně jakási celková obratnost dítěte. </a:t>
            </a:r>
          </a:p>
          <a:p>
            <a:endParaRPr lang="cs-CZ" dirty="0"/>
          </a:p>
        </p:txBody>
      </p:sp>
      <p:pic>
        <p:nvPicPr>
          <p:cNvPr id="7" name="Obrázek 6">
            <a:extLst>
              <a:ext uri="{FF2B5EF4-FFF2-40B4-BE49-F238E27FC236}">
                <a16:creationId xmlns:a16="http://schemas.microsoft.com/office/drawing/2014/main" id="{4F91E516-70A6-4F07-9601-9BB1C5DA8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30" y="2244571"/>
            <a:ext cx="3231472" cy="4308629"/>
          </a:xfrm>
          <a:prstGeom prst="rect">
            <a:avLst/>
          </a:prstGeom>
        </p:spPr>
      </p:pic>
    </p:spTree>
    <p:extLst>
      <p:ext uri="{BB962C8B-B14F-4D97-AF65-F5344CB8AC3E}">
        <p14:creationId xmlns:p14="http://schemas.microsoft.com/office/powerpoint/2010/main" val="3050244859"/>
      </p:ext>
    </p:extLst>
  </p:cSld>
  <p:clrMapOvr>
    <a:masterClrMapping/>
  </p:clrMapOvr>
</p:sld>
</file>

<file path=ppt/theme/theme1.xml><?xml version="1.0" encoding="utf-8"?>
<a:theme xmlns:a="http://schemas.openxmlformats.org/drawingml/2006/main" name="Hrající si děti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41_TF03461883_TF03461883.potx" id="{55FD98AC-9FB4-4EDF-A3BE-513EDA89D6C0}" vid="{06EE9C2E-EC35-4529-8A20-A06D8AAFC7ED}"/>
    </a:ext>
  </a:extLst>
</a:theme>
</file>

<file path=ppt/theme/theme2.xml><?xml version="1.0" encoding="utf-8"?>
<a:theme xmlns:a="http://schemas.openxmlformats.org/drawingml/2006/main" name="Motiv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Návrh vzdělávací prezentace s hrajícími si dětmi (kreslený obrázek, širokoúhlý formát)</Template>
  <TotalTime>2459</TotalTime>
  <Words>2125</Words>
  <Application>Microsoft Office PowerPoint</Application>
  <PresentationFormat>Širokoúhlá obrazovka</PresentationFormat>
  <Paragraphs>172</Paragraphs>
  <Slides>28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Euphemia</vt:lpstr>
      <vt:lpstr>Wingdings</vt:lpstr>
      <vt:lpstr>Hrající si děti (16:9)</vt:lpstr>
      <vt:lpstr>Jak připravit a podpořit budoucího prvňáčka</vt:lpstr>
      <vt:lpstr>Co by měly děti zvládnout u zápisu</vt:lpstr>
      <vt:lpstr>Prezentace aplikace PowerPoint</vt:lpstr>
      <vt:lpstr>Prezentace aplikace PowerPoint</vt:lpstr>
      <vt:lpstr>ŠKOLNÍ ZRALOST</vt:lpstr>
      <vt:lpstr>FYZICKÁ ZRALOST</vt:lpstr>
      <vt:lpstr>POZORNOST</vt:lpstr>
      <vt:lpstr>Prezentace aplikace PowerPoint</vt:lpstr>
      <vt:lpstr>HRUBÁ MOTORIKA</vt:lpstr>
      <vt:lpstr>HRUBÁ MOTORIKA</vt:lpstr>
      <vt:lpstr>JEMNÁ MOTORIKA</vt:lpstr>
      <vt:lpstr>GRAFOMOTORIKA</vt:lpstr>
      <vt:lpstr>ROZVOJ GRAFOMOTORIKY</vt:lpstr>
      <vt:lpstr>Literatura</vt:lpstr>
      <vt:lpstr>ROZVOJ SMYSLOVÉHO VNÍMÁNÍ - ZRAK</vt:lpstr>
      <vt:lpstr>SLUCH</vt:lpstr>
      <vt:lpstr>SLUCHOVÁ PAMĚŤ</vt:lpstr>
      <vt:lpstr>ŘEČ A SLOVNÍ ZÁSOBA</vt:lpstr>
      <vt:lpstr>Předškolní znalosti a orientace v čase </vt:lpstr>
      <vt:lpstr>Početní představa, předmatematické dovednosti </vt:lpstr>
      <vt:lpstr>PROSTOROVÁ ORIENTACE</vt:lpstr>
      <vt:lpstr>Prezentace aplikace PowerPoint</vt:lpstr>
      <vt:lpstr>Sociální dovednosti a emoční zralost,  </vt:lpstr>
      <vt:lpstr>Soustředění, pracovní výdrž, pracovní návyky </vt:lpstr>
      <vt:lpstr>PROSÍM, NESTRAŠTE DĚTI ŠKOLOU! </vt:lpstr>
      <vt:lpstr>Prezentace aplikace PowerPoint</vt:lpstr>
      <vt:lpstr>Jednoduché učení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připravit a podpořit budoucího prvňáčka</dc:title>
  <dc:creator>Hana Folprechtová</dc:creator>
  <cp:lastModifiedBy>Zlata Opicová</cp:lastModifiedBy>
  <cp:revision>54</cp:revision>
  <dcterms:created xsi:type="dcterms:W3CDTF">2023-01-27T07:48:34Z</dcterms:created>
  <dcterms:modified xsi:type="dcterms:W3CDTF">2025-12-19T09:14:10Z</dcterms:modified>
</cp:coreProperties>
</file>